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48.xml" ContentType="application/vnd.openxmlformats-officedocument.presentationml.tags+xml"/>
  <Override PartName="/ppt/notesSlides/notesSlide1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2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3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4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>
  <p:sldMasterIdLst>
    <p:sldMasterId id="2147483648" r:id="rId1"/>
    <p:sldMasterId id="2147483666" r:id="rId2"/>
    <p:sldMasterId id="2147483670" r:id="rId3"/>
  </p:sldMasterIdLst>
  <p:notesMasterIdLst>
    <p:notesMasterId r:id="rId18"/>
  </p:notesMasterIdLst>
  <p:handoutMasterIdLst>
    <p:handoutMasterId r:id="rId19"/>
  </p:handoutMasterIdLst>
  <p:sldIdLst>
    <p:sldId id="260" r:id="rId4"/>
    <p:sldId id="302" r:id="rId5"/>
    <p:sldId id="267" r:id="rId6"/>
    <p:sldId id="296" r:id="rId7"/>
    <p:sldId id="313" r:id="rId8"/>
    <p:sldId id="301" r:id="rId9"/>
    <p:sldId id="300" r:id="rId10"/>
    <p:sldId id="306" r:id="rId11"/>
    <p:sldId id="299" r:id="rId12"/>
    <p:sldId id="298" r:id="rId13"/>
    <p:sldId id="304" r:id="rId14"/>
    <p:sldId id="312" r:id="rId15"/>
    <p:sldId id="315" r:id="rId16"/>
    <p:sldId id="314" r:id="rId17"/>
  </p:sldIdLst>
  <p:sldSz cx="9906000" cy="6858000" type="A4"/>
  <p:notesSz cx="6797675" cy="9926638"/>
  <p:custDataLst>
    <p:tags r:id="rId2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1pPr>
    <a:lvl2pPr marL="488685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2pPr>
    <a:lvl3pPr marL="977371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3pPr>
    <a:lvl4pPr marL="1466055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4pPr>
    <a:lvl5pPr marL="1954741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5pPr>
    <a:lvl6pPr marL="2443426" algn="l" defTabSz="977371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+mn-cs"/>
      </a:defRPr>
    </a:lvl6pPr>
    <a:lvl7pPr marL="2932111" algn="l" defTabSz="977371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+mn-cs"/>
      </a:defRPr>
    </a:lvl7pPr>
    <a:lvl8pPr marL="3420796" algn="l" defTabSz="977371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+mn-cs"/>
      </a:defRPr>
    </a:lvl8pPr>
    <a:lvl9pPr marL="3909481" algn="l" defTabSz="977371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4224" userDrawn="1">
          <p15:clr>
            <a:srgbClr val="A4A3A4"/>
          </p15:clr>
        </p15:guide>
        <p15:guide id="3" orient="horz" pos="3719" userDrawn="1">
          <p15:clr>
            <a:srgbClr val="A4A3A4"/>
          </p15:clr>
        </p15:guide>
        <p15:guide id="4" orient="horz" pos="3974" userDrawn="1">
          <p15:clr>
            <a:srgbClr val="A4A3A4"/>
          </p15:clr>
        </p15:guide>
        <p15:guide id="5" orient="horz" pos="4133">
          <p15:clr>
            <a:srgbClr val="A4A3A4"/>
          </p15:clr>
        </p15:guide>
        <p15:guide id="6" orient="horz" pos="799" userDrawn="1">
          <p15:clr>
            <a:srgbClr val="A4A3A4"/>
          </p15:clr>
        </p15:guide>
        <p15:guide id="7" pos="3120" userDrawn="1">
          <p15:clr>
            <a:srgbClr val="A4A3A4"/>
          </p15:clr>
        </p15:guide>
        <p15:guide id="9" pos="172" userDrawn="1">
          <p15:clr>
            <a:srgbClr val="A4A3A4"/>
          </p15:clr>
        </p15:guide>
        <p15:guide id="10" pos="6068" userDrawn="1">
          <p15:clr>
            <a:srgbClr val="A4A3A4"/>
          </p15:clr>
        </p15:guide>
        <p15:guide id="11" pos="489" userDrawn="1">
          <p15:clr>
            <a:srgbClr val="A4A3A4"/>
          </p15:clr>
        </p15:guide>
        <p15:guide id="12" pos="1079" userDrawn="1">
          <p15:clr>
            <a:srgbClr val="A4A3A4"/>
          </p15:clr>
        </p15:guide>
        <p15:guide id="13" pos="625" userDrawn="1">
          <p15:clr>
            <a:srgbClr val="A4A3A4"/>
          </p15:clr>
        </p15:guide>
        <p15:guide id="14" orient="horz" pos="3549" userDrawn="1">
          <p15:clr>
            <a:srgbClr val="A4A3A4"/>
          </p15:clr>
        </p15:guide>
        <p15:guide id="15" orient="horz" pos="629" userDrawn="1">
          <p15:clr>
            <a:srgbClr val="A4A3A4"/>
          </p15:clr>
        </p15:guide>
        <p15:guide id="16" pos="4254" userDrawn="1">
          <p15:clr>
            <a:srgbClr val="A4A3A4"/>
          </p15:clr>
        </p15:guide>
        <p15:guide id="17" pos="3148" userDrawn="1">
          <p15:clr>
            <a:srgbClr val="A4A3A4"/>
          </p15:clr>
        </p15:guide>
        <p15:guide id="18" orient="horz" pos="3180" userDrawn="1">
          <p15:clr>
            <a:srgbClr val="A4A3A4"/>
          </p15:clr>
        </p15:guide>
        <p15:guide id="19" orient="horz" pos="41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>
          <p15:clr>
            <a:srgbClr val="A4A3A4"/>
          </p15:clr>
        </p15:guide>
        <p15:guide id="2" pos="2146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2828"/>
    <a:srgbClr val="000000"/>
    <a:srgbClr val="808080"/>
    <a:srgbClr val="F21E23"/>
    <a:srgbClr val="F7D4D5"/>
    <a:srgbClr val="F8E8E8"/>
    <a:srgbClr val="BDA6A6"/>
    <a:srgbClr val="F1CDCD"/>
    <a:srgbClr val="F3272E"/>
    <a:srgbClr val="E527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74" autoAdjust="0"/>
    <p:restoredTop sz="96866" autoAdjust="0"/>
  </p:normalViewPr>
  <p:slideViewPr>
    <p:cSldViewPr snapToObjects="1">
      <p:cViewPr varScale="1">
        <p:scale>
          <a:sx n="113" d="100"/>
          <a:sy n="113" d="100"/>
        </p:scale>
        <p:origin x="1428" y="96"/>
      </p:cViewPr>
      <p:guideLst>
        <p:guide orient="horz" pos="2160"/>
        <p:guide orient="horz" pos="4224"/>
        <p:guide orient="horz" pos="3719"/>
        <p:guide orient="horz" pos="3974"/>
        <p:guide orient="horz" pos="4133"/>
        <p:guide orient="horz" pos="799"/>
        <p:guide pos="3120"/>
        <p:guide pos="172"/>
        <p:guide pos="6068"/>
        <p:guide pos="489"/>
        <p:guide pos="1079"/>
        <p:guide pos="625"/>
        <p:guide orient="horz" pos="3549"/>
        <p:guide orient="horz" pos="629"/>
        <p:guide pos="4254"/>
        <p:guide pos="3148"/>
        <p:guide orient="horz" pos="3180"/>
        <p:guide orient="horz" pos="417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76" d="100"/>
          <a:sy n="76" d="100"/>
        </p:scale>
        <p:origin x="-3342" y="-96"/>
      </p:cViewPr>
      <p:guideLst>
        <p:guide orient="horz" pos="3132"/>
        <p:guide pos="2146"/>
        <p:guide orient="horz" pos="3127"/>
        <p:guide pos="2141"/>
      </p:guideLst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1562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46063" y="620713"/>
            <a:ext cx="6311900" cy="43703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50472" y="5333978"/>
            <a:ext cx="5792745" cy="13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066382" y="9545918"/>
            <a:ext cx="539269" cy="18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200"/>
            </a:lvl1pPr>
          </a:lstStyle>
          <a:p>
            <a:pPr>
              <a:defRPr/>
            </a:pPr>
            <a:fld id="{3C3A632B-FBDE-46D4-BF6F-6D14421E63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128" name="doc id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6605585" y="110483"/>
            <a:ext cx="66" cy="123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800"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0255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57008" rtl="0" eaLnBrk="0" fontAlgn="base" hangingPunct="0">
      <a:spcBef>
        <a:spcPct val="0"/>
      </a:spcBef>
      <a:spcAft>
        <a:spcPct val="0"/>
      </a:spcAft>
      <a:buClr>
        <a:schemeClr val="tx2"/>
      </a:buClr>
      <a:defRPr sz="1700" kern="1200">
        <a:solidFill>
          <a:schemeClr val="tx1"/>
        </a:solidFill>
        <a:latin typeface="Arial" charset="0"/>
        <a:ea typeface="+mn-ea"/>
        <a:cs typeface="+mn-cs"/>
      </a:defRPr>
    </a:lvl1pPr>
    <a:lvl2pPr marL="125565" indent="-123869" algn="l" defTabSz="957008" rtl="0" eaLnBrk="0" fontAlgn="base" hangingPunct="0">
      <a:spcBef>
        <a:spcPct val="0"/>
      </a:spcBef>
      <a:spcAft>
        <a:spcPct val="0"/>
      </a:spcAft>
      <a:buClr>
        <a:schemeClr val="tx2"/>
      </a:buClr>
      <a:buSzPct val="120000"/>
      <a:buFont typeface="Arial" charset="0"/>
      <a:buChar char="▪"/>
      <a:defRPr sz="1700" kern="1200">
        <a:solidFill>
          <a:schemeClr val="tx1"/>
        </a:solidFill>
        <a:latin typeface="Arial" charset="0"/>
        <a:ea typeface="+mn-ea"/>
        <a:cs typeface="+mn-cs"/>
      </a:defRPr>
    </a:lvl2pPr>
    <a:lvl3pPr marL="320700" indent="-193438" algn="l" defTabSz="957008" rtl="0" eaLnBrk="0" fontAlgn="base" hangingPunct="0">
      <a:spcBef>
        <a:spcPct val="0"/>
      </a:spcBef>
      <a:spcAft>
        <a:spcPct val="0"/>
      </a:spcAft>
      <a:buClr>
        <a:schemeClr val="tx2"/>
      </a:buClr>
      <a:buSzPct val="120000"/>
      <a:buFont typeface="Arial" charset="0"/>
      <a:buChar char="–"/>
      <a:defRPr sz="1700" kern="1200">
        <a:solidFill>
          <a:schemeClr val="tx1"/>
        </a:solidFill>
        <a:latin typeface="Arial" charset="0"/>
        <a:ea typeface="+mn-ea"/>
        <a:cs typeface="+mn-cs"/>
      </a:defRPr>
    </a:lvl3pPr>
    <a:lvl4pPr marL="456446" indent="-134050" algn="l" defTabSz="957008" rtl="0" eaLnBrk="0" fontAlgn="base" hangingPunct="0">
      <a:spcBef>
        <a:spcPct val="0"/>
      </a:spcBef>
      <a:spcAft>
        <a:spcPct val="0"/>
      </a:spcAft>
      <a:buClr>
        <a:schemeClr val="tx2"/>
      </a:buClr>
      <a:buFont typeface="Arial" charset="0"/>
      <a:buChar char="▫"/>
      <a:defRPr sz="1700" kern="1200">
        <a:solidFill>
          <a:schemeClr val="tx1"/>
        </a:solidFill>
        <a:latin typeface="Arial" charset="0"/>
        <a:ea typeface="+mn-ea"/>
        <a:cs typeface="+mn-cs"/>
      </a:defRPr>
    </a:lvl4pPr>
    <a:lvl5pPr marL="580314" indent="-122171" algn="l" defTabSz="957008" rtl="0" eaLnBrk="0" fontAlgn="base" hangingPunct="0">
      <a:spcBef>
        <a:spcPct val="0"/>
      </a:spcBef>
      <a:spcAft>
        <a:spcPct val="0"/>
      </a:spcAft>
      <a:buClr>
        <a:schemeClr val="tx2"/>
      </a:buClr>
      <a:buSzPct val="89000"/>
      <a:buFont typeface="Arial" charset="0"/>
      <a:buChar char="-"/>
      <a:defRPr sz="1700" kern="1200">
        <a:solidFill>
          <a:schemeClr val="tx1"/>
        </a:solidFill>
        <a:latin typeface="Arial" charset="0"/>
        <a:ea typeface="+mn-ea"/>
        <a:cs typeface="+mn-cs"/>
      </a:defRPr>
    </a:lvl5pPr>
    <a:lvl6pPr marL="2443426" algn="l" defTabSz="97737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32111" algn="l" defTabSz="97737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20796" algn="l" defTabSz="97737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09481" algn="l" defTabSz="97737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6136" indent="-286976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7902" indent="-22958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7062" indent="-22958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66223" indent="-22958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25384" indent="-22958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84544" indent="-22958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43705" indent="-22958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902864" indent="-22958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9C82D0B-2745-43F5-A242-79DE1EE6F40C}" type="slidenum">
              <a:rPr lang="en-US" sz="1200"/>
              <a:pPr eaLnBrk="1" hangingPunct="1"/>
              <a:t>0</a:t>
            </a:fld>
            <a:endParaRPr lang="en-US" sz="1200" dirty="0"/>
          </a:p>
        </p:txBody>
      </p:sp>
      <p:sp>
        <p:nvSpPr>
          <p:cNvPr id="9219" name="Rectangle 9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6063" y="620713"/>
            <a:ext cx="6311900" cy="4370387"/>
          </a:xfrm>
          <a:ln/>
        </p:spPr>
      </p:sp>
      <p:sp>
        <p:nvSpPr>
          <p:cNvPr id="9220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550472" y="5333978"/>
            <a:ext cx="5792745" cy="261610"/>
          </a:xfrm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82854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172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822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F1A4E5-79E6-40F3-97EE-C7D46FC7F978}" type="slidenum">
              <a:rPr lang="ru-RU"/>
              <a:pPr/>
              <a:t>8</a:t>
            </a:fld>
            <a:endParaRPr lang="ru-RU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6063" y="620713"/>
            <a:ext cx="6311900" cy="4370387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6268" y="5797925"/>
            <a:ext cx="5748497" cy="267209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824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708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tags" Target="../tags/tag25.xml"/><Relationship Id="rId17" Type="http://schemas.openxmlformats.org/officeDocument/2006/relationships/image" Target="../media/image9.emf"/><Relationship Id="rId2" Type="http://schemas.openxmlformats.org/officeDocument/2006/relationships/tags" Target="../tags/tag15.xml"/><Relationship Id="rId16" Type="http://schemas.openxmlformats.org/officeDocument/2006/relationships/image" Target="../media/image8.png"/><Relationship Id="rId1" Type="http://schemas.openxmlformats.org/officeDocument/2006/relationships/vmlDrawing" Target="../drawings/vmlDrawing4.v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5" Type="http://schemas.openxmlformats.org/officeDocument/2006/relationships/tags" Target="../tags/tag18.xml"/><Relationship Id="rId15" Type="http://schemas.openxmlformats.org/officeDocument/2006/relationships/image" Target="../media/image4.emf"/><Relationship Id="rId10" Type="http://schemas.openxmlformats.org/officeDocument/2006/relationships/tags" Target="../tags/tag23.xml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oleObject" Target="../embeddings/oleObject4.bin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slideMaster" Target="../slideMasters/slideMaster3.xml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tags" Target="../tags/tag47.xml"/><Relationship Id="rId17" Type="http://schemas.openxmlformats.org/officeDocument/2006/relationships/image" Target="../media/image9.emf"/><Relationship Id="rId2" Type="http://schemas.openxmlformats.org/officeDocument/2006/relationships/tags" Target="../tags/tag37.xml"/><Relationship Id="rId16" Type="http://schemas.openxmlformats.org/officeDocument/2006/relationships/image" Target="../media/image8.png"/><Relationship Id="rId1" Type="http://schemas.openxmlformats.org/officeDocument/2006/relationships/vmlDrawing" Target="../drawings/vmlDrawing6.v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5" Type="http://schemas.openxmlformats.org/officeDocument/2006/relationships/tags" Target="../tags/tag40.xml"/><Relationship Id="rId15" Type="http://schemas.openxmlformats.org/officeDocument/2006/relationships/image" Target="../media/image4.emf"/><Relationship Id="rId10" Type="http://schemas.openxmlformats.org/officeDocument/2006/relationships/tags" Target="../tags/tag45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oleObject" Target="../embeddings/oleObject6.bin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43746424"/>
              </p:ext>
            </p:extLst>
          </p:nvPr>
        </p:nvGraphicFramePr>
        <p:xfrm>
          <a:off x="1210" y="1208"/>
          <a:ext cx="1209" cy="1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10" y="1208"/>
                        <a:ext cx="1209" cy="12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1027"/>
          <p:cNvSpPr txBox="1">
            <a:spLocks noChangeArrowheads="1"/>
          </p:cNvSpPr>
          <p:nvPr userDrawn="1"/>
        </p:nvSpPr>
        <p:spPr bwMode="auto">
          <a:xfrm>
            <a:off x="1692919" y="3682564"/>
            <a:ext cx="7624967" cy="1154162"/>
          </a:xfrm>
          <a:prstGeom prst="rect">
            <a:avLst/>
          </a:prstGeom>
          <a:noFill/>
          <a:ln w="3175">
            <a:noFill/>
            <a:miter lim="4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1257071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lang="en-US" sz="2500" kern="1200" baseline="0" noProof="0" dirty="0" smtClean="0">
                <a:solidFill>
                  <a:srgbClr val="FEFEFE"/>
                </a:solidFill>
                <a:latin typeface="Arial" charset="0"/>
                <a:ea typeface="+mn-ea"/>
                <a:cs typeface="+mn-cs"/>
              </a:defRPr>
            </a:lvl1pPr>
            <a:lvl2pPr marL="271920" indent="-269692" algn="l" defTabSz="1257071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Arial" pitchFamily="34" charset="0"/>
              <a:buChar char="•"/>
              <a:defRPr sz="2200" baseline="0">
                <a:solidFill>
                  <a:srgbClr val="000000"/>
                </a:solidFill>
                <a:latin typeface="+mn-lt"/>
              </a:defRPr>
            </a:lvl2pPr>
            <a:lvl3pPr marL="641909" indent="-367761" algn="l" defTabSz="1257071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20000"/>
              <a:buFont typeface="Arial" pitchFamily="34" charset="0"/>
              <a:buChar char="•"/>
              <a:defRPr sz="2200" baseline="0">
                <a:solidFill>
                  <a:srgbClr val="000000"/>
                </a:solidFill>
                <a:latin typeface="+mn-lt"/>
              </a:defRPr>
            </a:lvl3pPr>
            <a:lvl4pPr marL="862566" indent="-218427" algn="l" defTabSz="1257071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20000"/>
              <a:buFont typeface="Arial" pitchFamily="34" charset="0"/>
              <a:buChar char="•"/>
              <a:defRPr sz="2200" baseline="0">
                <a:solidFill>
                  <a:srgbClr val="000000"/>
                </a:solidFill>
                <a:latin typeface="+mn-lt"/>
              </a:defRPr>
            </a:lvl4pPr>
            <a:lvl5pPr marL="1052730" indent="-182766" algn="l" defTabSz="1257071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89000"/>
              <a:buFont typeface="Arial" pitchFamily="34" charset="0"/>
              <a:buChar char="•"/>
              <a:defRPr sz="2200" baseline="0">
                <a:solidFill>
                  <a:srgbClr val="000000"/>
                </a:solidFill>
                <a:latin typeface="+mn-lt"/>
              </a:defRPr>
            </a:lvl5pPr>
            <a:lvl6pPr marL="1052730" indent="-182766" algn="l" defTabSz="1257071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1052730" indent="-182766" algn="l" defTabSz="1257071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1052730" indent="-182766" algn="l" defTabSz="1257071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1052730" indent="-182766" algn="l" defTabSz="1257071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mtClean="0"/>
              <a:t>Департамент транспорта</a:t>
            </a:r>
          </a:p>
          <a:p>
            <a:r>
              <a:rPr lang="ru-RU" smtClean="0"/>
              <a:t>и развития дорожно-транспортной </a:t>
            </a:r>
            <a:br>
              <a:rPr lang="ru-RU" smtClean="0"/>
            </a:br>
            <a:r>
              <a:rPr lang="ru-RU" smtClean="0"/>
              <a:t>инфраструктуры города Москвы</a:t>
            </a:r>
            <a:endParaRPr lang="ru-RU"/>
          </a:p>
        </p:txBody>
      </p:sp>
      <p:sp>
        <p:nvSpPr>
          <p:cNvPr id="20" name="Rectangle 19"/>
          <p:cNvSpPr/>
          <p:nvPr userDrawn="1"/>
        </p:nvSpPr>
        <p:spPr>
          <a:xfrm>
            <a:off x="995195" y="0"/>
            <a:ext cx="8910805" cy="6856792"/>
          </a:xfrm>
          <a:prstGeom prst="rect">
            <a:avLst/>
          </a:prstGeom>
          <a:solidFill>
            <a:srgbClr val="D6282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13" tIns="34807" rIns="69613" bIns="34807" rtlCol="0" anchor="ctr"/>
          <a:lstStyle/>
          <a:p>
            <a:pPr algn="ctr"/>
            <a:endParaRPr lang="ru-RU" dirty="0" err="1" smtClean="0">
              <a:solidFill>
                <a:schemeClr val="tx1"/>
              </a:solidFill>
            </a:endParaRPr>
          </a:p>
        </p:txBody>
      </p:sp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692919" y="950607"/>
            <a:ext cx="7615580" cy="468249"/>
          </a:xfrm>
          <a:prstGeom prst="rect">
            <a:avLst/>
          </a:prstGeom>
          <a:ln w="3175">
            <a:miter lim="400000"/>
          </a:ln>
        </p:spPr>
        <p:txBody>
          <a:bodyPr wrap="square" lIns="0" tIns="0" rIns="0" bIns="0" anchor="t" anchorCtr="0">
            <a:noAutofit/>
          </a:bodyPr>
          <a:lstStyle>
            <a:lvl1pPr>
              <a:defRPr lang="en-US" sz="3000" kern="1200" noProof="0" dirty="0" smtClean="0">
                <a:solidFill>
                  <a:srgbClr val="FFFFFF"/>
                </a:solidFill>
                <a:latin typeface="FuturaDemiC"/>
                <a:ea typeface="FuturaDemiC"/>
                <a:cs typeface="FuturaDemiC"/>
              </a:defRPr>
            </a:lvl1pPr>
          </a:lstStyle>
          <a:p>
            <a:pPr lvl="0" defTabSz="444751">
              <a:lnSpc>
                <a:spcPct val="100000"/>
              </a:lnSpc>
            </a:pPr>
            <a:r>
              <a:rPr lang="en-US" noProof="0" dirty="0" smtClean="0"/>
              <a:t>Click to edit Master title style</a:t>
            </a:r>
          </a:p>
        </p:txBody>
      </p:sp>
      <p:pic>
        <p:nvPicPr>
          <p:cNvPr id="16389" name="Picture 5" descr="C:\Users\Natalya Trembovetska\Desktop\Untitled-4.png"/>
          <p:cNvPicPr>
            <a:picLocks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8966" y="5890132"/>
            <a:ext cx="1420016" cy="66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C:\Users\Natalya Trembovetska\Desktop\герб.png"/>
          <p:cNvPicPr>
            <a:picLocks noChangeAspect="1" noChangeArrowheads="1"/>
          </p:cNvPicPr>
          <p:nvPr userDrawn="1"/>
        </p:nvPicPr>
        <p:blipFill>
          <a:blip r:embed="rId7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984" y="5881485"/>
            <a:ext cx="570663" cy="67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17" name="Picture 33" descr="C:\Users\Natalya Trembovetska\Desktop\Untitled-7.png"/>
          <p:cNvPicPr>
            <a:picLocks noChangeAspect="1" noChangeArrowheads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81268" y="5910430"/>
            <a:ext cx="4224732" cy="66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1027"/>
          <p:cNvSpPr txBox="1">
            <a:spLocks noChangeArrowheads="1"/>
          </p:cNvSpPr>
          <p:nvPr userDrawn="1"/>
        </p:nvSpPr>
        <p:spPr bwMode="auto">
          <a:xfrm>
            <a:off x="1692919" y="3726729"/>
            <a:ext cx="7624967" cy="1154162"/>
          </a:xfrm>
          <a:prstGeom prst="rect">
            <a:avLst/>
          </a:prstGeom>
          <a:noFill/>
          <a:ln w="3175">
            <a:noFill/>
            <a:miter lim="4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1257071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lang="en-US" sz="2500" kern="1200" baseline="0" noProof="0" dirty="0" smtClean="0">
                <a:solidFill>
                  <a:srgbClr val="FEFEFE"/>
                </a:solidFill>
                <a:latin typeface="Arial" charset="0"/>
                <a:ea typeface="+mn-ea"/>
                <a:cs typeface="+mn-cs"/>
              </a:defRPr>
            </a:lvl1pPr>
            <a:lvl2pPr marL="271920" indent="-269692" algn="l" defTabSz="1257071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Arial" pitchFamily="34" charset="0"/>
              <a:buChar char="•"/>
              <a:defRPr sz="2200" baseline="0">
                <a:solidFill>
                  <a:srgbClr val="000000"/>
                </a:solidFill>
                <a:latin typeface="+mn-lt"/>
              </a:defRPr>
            </a:lvl2pPr>
            <a:lvl3pPr marL="641909" indent="-367761" algn="l" defTabSz="1257071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20000"/>
              <a:buFont typeface="Arial" pitchFamily="34" charset="0"/>
              <a:buChar char="•"/>
              <a:defRPr sz="2200" baseline="0">
                <a:solidFill>
                  <a:srgbClr val="000000"/>
                </a:solidFill>
                <a:latin typeface="+mn-lt"/>
              </a:defRPr>
            </a:lvl3pPr>
            <a:lvl4pPr marL="862566" indent="-218427" algn="l" defTabSz="1257071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20000"/>
              <a:buFont typeface="Arial" pitchFamily="34" charset="0"/>
              <a:buChar char="•"/>
              <a:defRPr sz="2200" baseline="0">
                <a:solidFill>
                  <a:srgbClr val="000000"/>
                </a:solidFill>
                <a:latin typeface="+mn-lt"/>
              </a:defRPr>
            </a:lvl4pPr>
            <a:lvl5pPr marL="1052730" indent="-182766" algn="l" defTabSz="1257071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89000"/>
              <a:buFont typeface="Arial" pitchFamily="34" charset="0"/>
              <a:buChar char="•"/>
              <a:defRPr sz="2200" baseline="0">
                <a:solidFill>
                  <a:srgbClr val="000000"/>
                </a:solidFill>
                <a:latin typeface="+mn-lt"/>
              </a:defRPr>
            </a:lvl5pPr>
            <a:lvl6pPr marL="1052730" indent="-182766" algn="l" defTabSz="1257071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1052730" indent="-182766" algn="l" defTabSz="1257071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1052730" indent="-182766" algn="l" defTabSz="1257071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1052730" indent="-182766" algn="l" defTabSz="1257071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mtClean="0"/>
              <a:t>Департамент транспорта</a:t>
            </a:r>
          </a:p>
          <a:p>
            <a:r>
              <a:rPr lang="ru-RU" smtClean="0"/>
              <a:t>и развития дорожно-транспортной </a:t>
            </a:r>
            <a:br>
              <a:rPr lang="ru-RU" smtClean="0"/>
            </a:br>
            <a:r>
              <a:rPr lang="ru-RU" smtClean="0"/>
              <a:t>инфраструктуры города Москвы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319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>
          <a:xfrm>
            <a:off x="1001240" y="234863"/>
            <a:ext cx="8645985" cy="327775"/>
          </a:xfrm>
          <a:prstGeom prst="rect">
            <a:avLst/>
          </a:prstGeom>
          <a:ln w="3175">
            <a:miter lim="400000"/>
          </a:ln>
        </p:spPr>
        <p:txBody>
          <a:bodyPr wrap="square" lIns="0" tIns="0" rIns="0" bIns="0" anchor="t" anchorCtr="0">
            <a:spAutoFit/>
          </a:bodyPr>
          <a:lstStyle>
            <a:lvl1pPr>
              <a:defRPr lang="en-US" sz="2100" kern="1200">
                <a:solidFill>
                  <a:srgbClr val="D62828"/>
                </a:solidFill>
                <a:latin typeface="FuturaDemiC"/>
                <a:ea typeface="FuturaDemiC"/>
                <a:cs typeface="FuturaDemiC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9513953" y="6513794"/>
            <a:ext cx="243726" cy="241481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53" tIns="35753" rIns="35753" bIns="35753" numCol="1" spcCol="29006" rtlCol="0" anchor="ctr">
            <a:spAutoFit/>
          </a:bodyPr>
          <a:lstStyle>
            <a:defPPr>
              <a:defRPr lang="en-US"/>
            </a:defPPr>
            <a:lvl1pPr lvl="0" latinLnBrk="1" hangingPunct="0">
              <a:defRPr sz="1800">
                <a:solidFill>
                  <a:schemeClr val="bg1">
                    <a:lumMod val="65000"/>
                  </a:schemeClr>
                </a:solidFill>
                <a:latin typeface="FuturaDemiC"/>
                <a:cs typeface="FuturaDemiC"/>
              </a:defRPr>
            </a:lvl1pPr>
          </a:lstStyle>
          <a:p>
            <a:pPr lvl="0"/>
            <a:fld id="{42C328C1-A84F-4A39-A664-DBA00541A8C6}" type="slidenum">
              <a:rPr lang="en-US" sz="1100" b="0" smtClean="0">
                <a:solidFill>
                  <a:srgbClr val="000000"/>
                </a:solidFill>
              </a:rPr>
              <a:pPr lvl="0"/>
              <a:t>‹#›</a:t>
            </a:fld>
            <a:endParaRPr lang="en-US" sz="1100" b="0" dirty="0">
              <a:solidFill>
                <a:srgbClr val="000000"/>
              </a:solidFill>
            </a:endParaRPr>
          </a:p>
        </p:txBody>
      </p:sp>
      <p:sp>
        <p:nvSpPr>
          <p:cNvPr id="6" name="Rectangle 286"/>
          <p:cNvSpPr>
            <a:spLocks noGrp="1" noChangeArrowheads="1"/>
          </p:cNvSpPr>
          <p:nvPr>
            <p:ph idx="1"/>
          </p:nvPr>
        </p:nvSpPr>
        <p:spPr bwMode="auto">
          <a:xfrm>
            <a:off x="1001242" y="1188286"/>
            <a:ext cx="8645984" cy="4869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6393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312" y="279401"/>
            <a:ext cx="9317829" cy="990601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76728" y="6490113"/>
            <a:ext cx="7291916" cy="19855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 userDrawn="1"/>
        </p:nvSpPr>
        <p:spPr>
          <a:xfrm>
            <a:off x="8897057" y="6490113"/>
            <a:ext cx="737326" cy="198556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pPr algn="r"/>
            <a:fld id="{29DF1F93-2A59-43AD-92A9-35A56A38EFF2}" type="slidenum">
              <a:rPr lang="ru-RU" sz="825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ru-RU" sz="825" dirty="0" smtClea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88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0" y="0"/>
          <a:ext cx="175483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6" name="think-cell Slide" r:id="rId14" imgW="270" imgH="270" progId="TCLayout.ActiveDocument.1">
                  <p:embed/>
                </p:oleObj>
              </mc:Choice>
              <mc:Fallback>
                <p:oleObj name="think-cell Slide" r:id="rId1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75483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193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0" y="1"/>
            <a:ext cx="9906000" cy="6858000"/>
          </a:xfrm>
          <a:prstGeom prst="rect">
            <a:avLst/>
          </a:prstGeom>
          <a:gradFill rotWithShape="1">
            <a:gsLst>
              <a:gs pos="0">
                <a:srgbClr val="C41A00"/>
              </a:gs>
              <a:gs pos="100000">
                <a:srgbClr val="FF26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632">
              <a:solidFill>
                <a:srgbClr val="000000"/>
              </a:solidFill>
            </a:endParaRPr>
          </a:p>
        </p:txBody>
      </p:sp>
      <p:pic>
        <p:nvPicPr>
          <p:cNvPr id="20" name="Picture 1198" descr="gerb_moskvy"/>
          <p:cNvPicPr>
            <a:picLocks noChangeAspect="1" noChangeArrowheads="1"/>
          </p:cNvPicPr>
          <p:nvPr userDrawn="1">
            <p:custDataLst>
              <p:tags r:id="rId4"/>
            </p:custDataLst>
          </p:nvPr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675" y="345007"/>
            <a:ext cx="782653" cy="85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1199"/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1837305" y="490783"/>
            <a:ext cx="7182507" cy="2009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913526"/>
            <a:r>
              <a:rPr lang="ru-RU" altLang="zh-CN" sz="3265" b="1" dirty="0">
                <a:solidFill>
                  <a:srgbClr val="FFFFFF"/>
                </a:solidFill>
              </a:rPr>
              <a:t>Департамент транспорта </a:t>
            </a:r>
            <a:r>
              <a:rPr lang="en-US" altLang="zh-CN" sz="3265" b="1" dirty="0">
                <a:solidFill>
                  <a:srgbClr val="FFFFFF"/>
                </a:solidFill>
              </a:rPr>
              <a:t/>
            </a:r>
            <a:br>
              <a:rPr lang="en-US" altLang="zh-CN" sz="3265" b="1" dirty="0">
                <a:solidFill>
                  <a:srgbClr val="FFFFFF"/>
                </a:solidFill>
              </a:rPr>
            </a:br>
            <a:r>
              <a:rPr lang="ru-RU" altLang="zh-CN" sz="3265" b="1" dirty="0">
                <a:solidFill>
                  <a:srgbClr val="FFFFFF"/>
                </a:solidFill>
              </a:rPr>
              <a:t>и развития дорожно-транспортной инфраструктуры города Москвы</a:t>
            </a:r>
          </a:p>
        </p:txBody>
      </p:sp>
      <p:sp>
        <p:nvSpPr>
          <p:cNvPr id="4" name="Working Draft Text" hidden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918278" y="349866"/>
            <a:ext cx="1011495" cy="14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918" b="1" dirty="0" smtClean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332171" y="37255"/>
            <a:ext cx="326398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ru-RU" sz="816" dirty="0" smtClean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918279" y="508601"/>
            <a:ext cx="2909451" cy="14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18" smtClean="0">
                <a:solidFill>
                  <a:srgbClr val="000000"/>
                </a:solidFill>
              </a:rPr>
              <a:t>Last Modified 19.12.2013 16:43 Russian Standard Time</a:t>
            </a:r>
            <a:endParaRPr lang="ru-RU" sz="918" dirty="0" smtClean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918278" y="668956"/>
            <a:ext cx="2582438" cy="14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18" smtClean="0">
                <a:solidFill>
                  <a:srgbClr val="000000"/>
                </a:solidFill>
              </a:rPr>
              <a:t>Printed 26.11.2013 15:44 Russian Standard Time</a:t>
            </a:r>
            <a:endParaRPr lang="ru-RU" sz="918" dirty="0" smtClean="0">
              <a:solidFill>
                <a:srgbClr val="000000"/>
              </a:solidFill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1837305" y="5027010"/>
            <a:ext cx="5455758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428" dirty="0" smtClean="0">
                <a:solidFill>
                  <a:srgbClr val="FFFFFF"/>
                </a:solidFill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1837305" y="5304665"/>
            <a:ext cx="5455758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428" dirty="0" smtClean="0">
                <a:solidFill>
                  <a:srgbClr val="FFFFFF"/>
                </a:solidFill>
              </a:rPr>
              <a:t>Дата</a:t>
            </a:r>
          </a:p>
        </p:txBody>
      </p:sp>
      <p:sp>
        <p:nvSpPr>
          <p:cNvPr id="11" name="McK Disclaimer" hidden="1"/>
          <p:cNvSpPr>
            <a:spLocks noChangeArrowheads="1"/>
          </p:cNvSpPr>
          <p:nvPr/>
        </p:nvSpPr>
        <p:spPr bwMode="auto">
          <a:xfrm>
            <a:off x="2918279" y="6014080"/>
            <a:ext cx="5661072" cy="25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defTabSz="821202" eaLnBrk="0" hangingPunct="0"/>
            <a:r>
              <a:rPr lang="ru-RU" sz="816" dirty="0" smtClean="0">
                <a:solidFill>
                  <a:srgbClr val="000000"/>
                </a:solidFill>
              </a:rPr>
              <a:t>КОНФИДЕНЦИАЛЬНАЯ ИНФОРМАЦИЯ, СОБСТВЕННОСТЬ McKINSEY &amp; COMPANY</a:t>
            </a:r>
          </a:p>
          <a:p>
            <a:pPr defTabSz="821202" eaLnBrk="0" hangingPunct="0"/>
            <a:r>
              <a:rPr lang="ru-RU" sz="816" dirty="0" smtClean="0">
                <a:solidFill>
                  <a:srgbClr val="000000"/>
                </a:solidFill>
              </a:rPr>
              <a:t>Любое использование этого документа без специального разрешения McKinsey &amp; Company строго запрещено</a:t>
            </a:r>
            <a:endParaRPr lang="ru-RU" sz="816" dirty="0">
              <a:solidFill>
                <a:srgbClr val="000000"/>
              </a:solidFill>
            </a:endParaRPr>
          </a:p>
        </p:txBody>
      </p:sp>
      <p:sp>
        <p:nvSpPr>
          <p:cNvPr id="12" name="TitleBottomPlaceholder" hidden="1"/>
          <p:cNvSpPr>
            <a:spLocks noChangeArrowheads="1"/>
          </p:cNvSpPr>
          <p:nvPr/>
        </p:nvSpPr>
        <p:spPr bwMode="auto">
          <a:xfrm>
            <a:off x="1" y="2283840"/>
            <a:ext cx="2425171" cy="4575780"/>
          </a:xfrm>
          <a:prstGeom prst="rect">
            <a:avLst/>
          </a:prstGeom>
          <a:solidFill>
            <a:srgbClr val="0065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632" dirty="0">
              <a:solidFill>
                <a:srgbClr val="000000"/>
              </a:solidFill>
            </a:endParaRPr>
          </a:p>
        </p:txBody>
      </p:sp>
      <p:sp>
        <p:nvSpPr>
          <p:cNvPr id="13" name="TitleTopPlaceholder" hidden="1"/>
          <p:cNvSpPr>
            <a:spLocks noChangeArrowheads="1"/>
          </p:cNvSpPr>
          <p:nvPr/>
        </p:nvSpPr>
        <p:spPr bwMode="auto">
          <a:xfrm>
            <a:off x="1" y="1"/>
            <a:ext cx="2425171" cy="2283840"/>
          </a:xfrm>
          <a:prstGeom prst="rect">
            <a:avLst/>
          </a:prstGeom>
          <a:solidFill>
            <a:srgbClr val="91A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632" dirty="0">
              <a:solidFill>
                <a:srgbClr val="000000"/>
              </a:solidFill>
            </a:endParaRPr>
          </a:p>
        </p:txBody>
      </p:sp>
      <p:sp>
        <p:nvSpPr>
          <p:cNvPr id="14" name="Rectangle 1189" hidden="1"/>
          <p:cNvSpPr>
            <a:spLocks noChangeArrowheads="1"/>
          </p:cNvSpPr>
          <p:nvPr/>
        </p:nvSpPr>
        <p:spPr bwMode="auto">
          <a:xfrm>
            <a:off x="1" y="1"/>
            <a:ext cx="9902490" cy="685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632" dirty="0">
              <a:solidFill>
                <a:srgbClr val="000000"/>
              </a:solidFill>
            </a:endParaRPr>
          </a:p>
        </p:txBody>
      </p:sp>
      <p:pic>
        <p:nvPicPr>
          <p:cNvPr id="18" name="TitleBottomBarBW" hidden="1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0065" y="6574545"/>
            <a:ext cx="1809226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  <p:custDataLst>
              <p:tags r:id="rId11"/>
            </p:custDataLst>
          </p:nvPr>
        </p:nvSpPr>
        <p:spPr>
          <a:xfrm>
            <a:off x="1837305" y="3684921"/>
            <a:ext cx="5455757" cy="502445"/>
          </a:xfrm>
          <a:prstGeom prst="rect">
            <a:avLst/>
          </a:prstGeom>
        </p:spPr>
        <p:txBody>
          <a:bodyPr anchor="b" anchorCtr="0"/>
          <a:lstStyle>
            <a:lvl1pPr>
              <a:defRPr sz="3265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  <p:custDataLst>
              <p:tags r:id="rId12"/>
            </p:custDataLst>
          </p:nvPr>
        </p:nvSpPr>
        <p:spPr>
          <a:xfrm>
            <a:off x="1837305" y="4603780"/>
            <a:ext cx="5455757" cy="219820"/>
          </a:xfrm>
        </p:spPr>
        <p:txBody>
          <a:bodyPr>
            <a:spAutoFit/>
          </a:bodyPr>
          <a:lstStyle>
            <a:lvl1pPr>
              <a:defRPr sz="1428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3002450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916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9446237" y="6566446"/>
            <a:ext cx="230759" cy="15549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fld id="{FC742F0E-1475-4958-9517-636F14BAB8DB}" type="slidenum">
              <a:rPr lang="en-US" sz="1020" smtClean="0">
                <a:solidFill>
                  <a:srgbClr val="000000"/>
                </a:solidFill>
              </a:rPr>
              <a:pPr/>
              <a:t>‹#›</a:t>
            </a:fld>
            <a:endParaRPr lang="en-US" sz="102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9446237" y="6566446"/>
            <a:ext cx="230759" cy="15549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fld id="{F30E2252-49D7-4126-BC53-6AE8A7DAFF48}" type="slidenum">
              <a:rPr lang="en-US" sz="1020" smtClean="0">
                <a:solidFill>
                  <a:srgbClr val="000000"/>
                </a:solidFill>
              </a:rPr>
              <a:pPr/>
              <a:t>‹#›</a:t>
            </a:fld>
            <a:endParaRPr lang="en-US" sz="102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795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0" y="0"/>
          <a:ext cx="175483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4" name="think-cell Slide" r:id="rId14" imgW="270" imgH="270" progId="TCLayout.ActiveDocument.1">
                  <p:embed/>
                </p:oleObj>
              </mc:Choice>
              <mc:Fallback>
                <p:oleObj name="think-cell Slide" r:id="rId1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75483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193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0" y="1"/>
            <a:ext cx="9906000" cy="6858000"/>
          </a:xfrm>
          <a:prstGeom prst="rect">
            <a:avLst/>
          </a:prstGeom>
          <a:gradFill rotWithShape="1">
            <a:gsLst>
              <a:gs pos="0">
                <a:srgbClr val="C41A00"/>
              </a:gs>
              <a:gs pos="100000">
                <a:srgbClr val="FF26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632">
              <a:solidFill>
                <a:srgbClr val="000000"/>
              </a:solidFill>
            </a:endParaRPr>
          </a:p>
        </p:txBody>
      </p:sp>
      <p:pic>
        <p:nvPicPr>
          <p:cNvPr id="20" name="Picture 1198" descr="gerb_moskvy"/>
          <p:cNvPicPr>
            <a:picLocks noChangeAspect="1" noChangeArrowheads="1"/>
          </p:cNvPicPr>
          <p:nvPr userDrawn="1">
            <p:custDataLst>
              <p:tags r:id="rId4"/>
            </p:custDataLst>
          </p:nvPr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675" y="345007"/>
            <a:ext cx="782653" cy="85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1199"/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1837305" y="490783"/>
            <a:ext cx="7182507" cy="2009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913526"/>
            <a:r>
              <a:rPr lang="ru-RU" altLang="zh-CN" sz="3265" b="1" dirty="0">
                <a:solidFill>
                  <a:srgbClr val="FFFFFF"/>
                </a:solidFill>
              </a:rPr>
              <a:t>Департамент транспорта </a:t>
            </a:r>
            <a:r>
              <a:rPr lang="en-US" altLang="zh-CN" sz="3265" b="1" dirty="0">
                <a:solidFill>
                  <a:srgbClr val="FFFFFF"/>
                </a:solidFill>
              </a:rPr>
              <a:t/>
            </a:r>
            <a:br>
              <a:rPr lang="en-US" altLang="zh-CN" sz="3265" b="1" dirty="0">
                <a:solidFill>
                  <a:srgbClr val="FFFFFF"/>
                </a:solidFill>
              </a:rPr>
            </a:br>
            <a:r>
              <a:rPr lang="ru-RU" altLang="zh-CN" sz="3265" b="1" dirty="0">
                <a:solidFill>
                  <a:srgbClr val="FFFFFF"/>
                </a:solidFill>
              </a:rPr>
              <a:t>и развития дорожно-транспортной инфраструктуры города Москвы</a:t>
            </a:r>
          </a:p>
        </p:txBody>
      </p:sp>
      <p:sp>
        <p:nvSpPr>
          <p:cNvPr id="4" name="Working Draft Text" hidden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918278" y="349866"/>
            <a:ext cx="1011495" cy="14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918" b="1" dirty="0" smtClean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332171" y="37255"/>
            <a:ext cx="326398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ru-RU" sz="816" dirty="0" smtClean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918279" y="508601"/>
            <a:ext cx="2909451" cy="14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18" smtClean="0">
                <a:solidFill>
                  <a:srgbClr val="000000"/>
                </a:solidFill>
              </a:rPr>
              <a:t>Last Modified 19.12.2013 16:43 Russian Standard Time</a:t>
            </a:r>
            <a:endParaRPr lang="ru-RU" sz="918" dirty="0" smtClean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918278" y="668956"/>
            <a:ext cx="2582438" cy="14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18" smtClean="0">
                <a:solidFill>
                  <a:srgbClr val="000000"/>
                </a:solidFill>
              </a:rPr>
              <a:t>Printed 26.11.2013 15:44 Russian Standard Time</a:t>
            </a:r>
            <a:endParaRPr lang="ru-RU" sz="918" dirty="0" smtClean="0">
              <a:solidFill>
                <a:srgbClr val="000000"/>
              </a:solidFill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1837305" y="5027010"/>
            <a:ext cx="5455758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428" dirty="0" smtClean="0">
                <a:solidFill>
                  <a:srgbClr val="FFFFFF"/>
                </a:solidFill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1837305" y="5304665"/>
            <a:ext cx="5455758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428" dirty="0" smtClean="0">
                <a:solidFill>
                  <a:srgbClr val="FFFFFF"/>
                </a:solidFill>
              </a:rPr>
              <a:t>Дата</a:t>
            </a:r>
          </a:p>
        </p:txBody>
      </p:sp>
      <p:sp>
        <p:nvSpPr>
          <p:cNvPr id="11" name="McK Disclaimer" hidden="1"/>
          <p:cNvSpPr>
            <a:spLocks noChangeArrowheads="1"/>
          </p:cNvSpPr>
          <p:nvPr/>
        </p:nvSpPr>
        <p:spPr bwMode="auto">
          <a:xfrm>
            <a:off x="2918279" y="6014080"/>
            <a:ext cx="5661072" cy="25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defTabSz="821202" eaLnBrk="0" hangingPunct="0"/>
            <a:r>
              <a:rPr lang="ru-RU" sz="816" dirty="0" smtClean="0">
                <a:solidFill>
                  <a:srgbClr val="000000"/>
                </a:solidFill>
              </a:rPr>
              <a:t>КОНФИДЕНЦИАЛЬНАЯ ИНФОРМАЦИЯ, СОБСТВЕННОСТЬ McKINSEY &amp; COMPANY</a:t>
            </a:r>
          </a:p>
          <a:p>
            <a:pPr defTabSz="821202" eaLnBrk="0" hangingPunct="0"/>
            <a:r>
              <a:rPr lang="ru-RU" sz="816" dirty="0" smtClean="0">
                <a:solidFill>
                  <a:srgbClr val="000000"/>
                </a:solidFill>
              </a:rPr>
              <a:t>Любое использование этого документа без специального разрешения McKinsey &amp; Company строго запрещено</a:t>
            </a:r>
            <a:endParaRPr lang="ru-RU" sz="816" dirty="0">
              <a:solidFill>
                <a:srgbClr val="000000"/>
              </a:solidFill>
            </a:endParaRPr>
          </a:p>
        </p:txBody>
      </p:sp>
      <p:sp>
        <p:nvSpPr>
          <p:cNvPr id="12" name="TitleBottomPlaceholder" hidden="1"/>
          <p:cNvSpPr>
            <a:spLocks noChangeArrowheads="1"/>
          </p:cNvSpPr>
          <p:nvPr/>
        </p:nvSpPr>
        <p:spPr bwMode="auto">
          <a:xfrm>
            <a:off x="1" y="2283840"/>
            <a:ext cx="2425171" cy="4575780"/>
          </a:xfrm>
          <a:prstGeom prst="rect">
            <a:avLst/>
          </a:prstGeom>
          <a:solidFill>
            <a:srgbClr val="0065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632" dirty="0">
              <a:solidFill>
                <a:srgbClr val="000000"/>
              </a:solidFill>
            </a:endParaRPr>
          </a:p>
        </p:txBody>
      </p:sp>
      <p:sp>
        <p:nvSpPr>
          <p:cNvPr id="13" name="TitleTopPlaceholder" hidden="1"/>
          <p:cNvSpPr>
            <a:spLocks noChangeArrowheads="1"/>
          </p:cNvSpPr>
          <p:nvPr/>
        </p:nvSpPr>
        <p:spPr bwMode="auto">
          <a:xfrm>
            <a:off x="1" y="1"/>
            <a:ext cx="2425171" cy="2283840"/>
          </a:xfrm>
          <a:prstGeom prst="rect">
            <a:avLst/>
          </a:prstGeom>
          <a:solidFill>
            <a:srgbClr val="91A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632" dirty="0">
              <a:solidFill>
                <a:srgbClr val="000000"/>
              </a:solidFill>
            </a:endParaRPr>
          </a:p>
        </p:txBody>
      </p:sp>
      <p:sp>
        <p:nvSpPr>
          <p:cNvPr id="14" name="Rectangle 1189" hidden="1"/>
          <p:cNvSpPr>
            <a:spLocks noChangeArrowheads="1"/>
          </p:cNvSpPr>
          <p:nvPr/>
        </p:nvSpPr>
        <p:spPr bwMode="auto">
          <a:xfrm>
            <a:off x="1" y="1"/>
            <a:ext cx="9902490" cy="685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632" dirty="0">
              <a:solidFill>
                <a:srgbClr val="000000"/>
              </a:solidFill>
            </a:endParaRPr>
          </a:p>
        </p:txBody>
      </p:sp>
      <p:pic>
        <p:nvPicPr>
          <p:cNvPr id="18" name="TitleBottomBarBW" hidden="1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0065" y="6574545"/>
            <a:ext cx="1809226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  <p:custDataLst>
              <p:tags r:id="rId11"/>
            </p:custDataLst>
          </p:nvPr>
        </p:nvSpPr>
        <p:spPr>
          <a:xfrm>
            <a:off x="1837305" y="3684921"/>
            <a:ext cx="5455757" cy="502445"/>
          </a:xfrm>
          <a:prstGeom prst="rect">
            <a:avLst/>
          </a:prstGeom>
        </p:spPr>
        <p:txBody>
          <a:bodyPr anchor="b" anchorCtr="0"/>
          <a:lstStyle>
            <a:lvl1pPr>
              <a:defRPr sz="3265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  <p:custDataLst>
              <p:tags r:id="rId12"/>
            </p:custDataLst>
          </p:nvPr>
        </p:nvSpPr>
        <p:spPr>
          <a:xfrm>
            <a:off x="1837305" y="4603780"/>
            <a:ext cx="5455757" cy="219820"/>
          </a:xfrm>
        </p:spPr>
        <p:txBody>
          <a:bodyPr>
            <a:spAutoFit/>
          </a:bodyPr>
          <a:lstStyle>
            <a:lvl1pPr>
              <a:defRPr sz="1428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3299335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61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9446237" y="6566446"/>
            <a:ext cx="230759" cy="15549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fld id="{FC742F0E-1475-4958-9517-636F14BAB8DB}" type="slidenum">
              <a:rPr lang="en-US" sz="1020" smtClean="0">
                <a:solidFill>
                  <a:srgbClr val="000000"/>
                </a:solidFill>
              </a:rPr>
              <a:pPr/>
              <a:t>‹#›</a:t>
            </a:fld>
            <a:endParaRPr lang="en-US" sz="102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9446237" y="6566446"/>
            <a:ext cx="230759" cy="15549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fld id="{F30E2252-49D7-4126-BC53-6AE8A7DAFF48}" type="slidenum">
              <a:rPr lang="en-US" sz="1020" smtClean="0">
                <a:solidFill>
                  <a:srgbClr val="000000"/>
                </a:solidFill>
              </a:rPr>
              <a:pPr/>
              <a:t>‹#›</a:t>
            </a:fld>
            <a:endParaRPr lang="en-US" sz="102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443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vmlDrawing" Target="../drawings/vmlDrawing1.vml"/><Relationship Id="rId10" Type="http://schemas.openxmlformats.org/officeDocument/2006/relationships/image" Target="../media/image3.png"/><Relationship Id="rId4" Type="http://schemas.openxmlformats.org/officeDocument/2006/relationships/theme" Target="../theme/theme1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13" Type="http://schemas.openxmlformats.org/officeDocument/2006/relationships/tags" Target="../tags/tag11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6.xml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oleObject" Target="../embeddings/oleObject3.bin"/><Relationship Id="rId2" Type="http://schemas.openxmlformats.org/officeDocument/2006/relationships/slideLayout" Target="../slideLayouts/slideLayout5.xml"/><Relationship Id="rId16" Type="http://schemas.openxmlformats.org/officeDocument/2006/relationships/tags" Target="../tags/tag14.xml"/><Relationship Id="rId1" Type="http://schemas.openxmlformats.org/officeDocument/2006/relationships/slideLayout" Target="../slideLayouts/slideLayout4.xml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5" Type="http://schemas.openxmlformats.org/officeDocument/2006/relationships/vmlDrawing" Target="../drawings/vmlDrawing3.vml"/><Relationship Id="rId15" Type="http://schemas.openxmlformats.org/officeDocument/2006/relationships/tags" Target="../tags/tag13.xml"/><Relationship Id="rId10" Type="http://schemas.openxmlformats.org/officeDocument/2006/relationships/tags" Target="../tags/tag8.xml"/><Relationship Id="rId19" Type="http://schemas.openxmlformats.org/officeDocument/2006/relationships/image" Target="../media/image8.png"/><Relationship Id="rId4" Type="http://schemas.openxmlformats.org/officeDocument/2006/relationships/theme" Target="../theme/theme2.xml"/><Relationship Id="rId9" Type="http://schemas.openxmlformats.org/officeDocument/2006/relationships/tags" Target="../tags/tag7.xml"/><Relationship Id="rId14" Type="http://schemas.openxmlformats.org/officeDocument/2006/relationships/tags" Target="../tags/tag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tags" Target="../tags/tag3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9.xml"/><Relationship Id="rId7" Type="http://schemas.openxmlformats.org/officeDocument/2006/relationships/tags" Target="../tags/tag27.xml"/><Relationship Id="rId12" Type="http://schemas.openxmlformats.org/officeDocument/2006/relationships/tags" Target="../tags/tag32.xml"/><Relationship Id="rId17" Type="http://schemas.openxmlformats.org/officeDocument/2006/relationships/oleObject" Target="../embeddings/oleObject5.bin"/><Relationship Id="rId2" Type="http://schemas.openxmlformats.org/officeDocument/2006/relationships/slideLayout" Target="../slideLayouts/slideLayout8.xml"/><Relationship Id="rId16" Type="http://schemas.openxmlformats.org/officeDocument/2006/relationships/tags" Target="../tags/tag36.xml"/><Relationship Id="rId1" Type="http://schemas.openxmlformats.org/officeDocument/2006/relationships/slideLayout" Target="../slideLayouts/slideLayout7.x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5" Type="http://schemas.openxmlformats.org/officeDocument/2006/relationships/vmlDrawing" Target="../drawings/vmlDrawing5.vml"/><Relationship Id="rId15" Type="http://schemas.openxmlformats.org/officeDocument/2006/relationships/tags" Target="../tags/tag35.xml"/><Relationship Id="rId10" Type="http://schemas.openxmlformats.org/officeDocument/2006/relationships/tags" Target="../tags/tag30.xml"/><Relationship Id="rId19" Type="http://schemas.openxmlformats.org/officeDocument/2006/relationships/image" Target="../media/image8.png"/><Relationship Id="rId4" Type="http://schemas.openxmlformats.org/officeDocument/2006/relationships/theme" Target="../theme/theme3.xml"/><Relationship Id="rId9" Type="http://schemas.openxmlformats.org/officeDocument/2006/relationships/tags" Target="../tags/tag29.xml"/><Relationship Id="rId14" Type="http://schemas.openxmlformats.org/officeDocument/2006/relationships/tags" Target="../tags/tag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82883928"/>
              </p:ext>
            </p:extLst>
          </p:nvPr>
        </p:nvGraphicFramePr>
        <p:xfrm>
          <a:off x="1" y="0"/>
          <a:ext cx="175482" cy="1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1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75482" cy="1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1242" y="1188286"/>
            <a:ext cx="8645984" cy="4869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pic>
        <p:nvPicPr>
          <p:cNvPr id="24" name="Picture 7" descr="C:\Users\Natalya Trembovetska\Desktop\герб.png"/>
          <p:cNvPicPr>
            <a:picLocks noChangeAspect="1" noChangeArrowheads="1"/>
          </p:cNvPicPr>
          <p:nvPr userDrawn="1"/>
        </p:nvPicPr>
        <p:blipFill>
          <a:blip r:embed="rId9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354" y="6320615"/>
            <a:ext cx="319167" cy="37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0" name="Picture 72" descr="C:\Users\Natalya Trembovetska\Desktop\Untitled-6.png"/>
          <p:cNvPicPr>
            <a:picLocks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241" y="6318803"/>
            <a:ext cx="808200" cy="37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74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57008" rtl="0" eaLnBrk="1" fontAlgn="base" hangingPunct="1">
        <a:spcBef>
          <a:spcPct val="0"/>
        </a:spcBef>
        <a:spcAft>
          <a:spcPct val="0"/>
        </a:spcAft>
        <a:tabLst>
          <a:tab pos="288460" algn="l"/>
        </a:tabLst>
        <a:defRPr sz="2100" b="1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957008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2pPr>
      <a:lvl3pPr algn="l" defTabSz="957008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3pPr>
      <a:lvl4pPr algn="l" defTabSz="957008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4pPr>
      <a:lvl5pPr algn="l" defTabSz="957008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5pPr>
      <a:lvl6pPr marL="488685" algn="l" defTabSz="957008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6pPr>
      <a:lvl7pPr marL="977371" algn="l" defTabSz="957008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7pPr>
      <a:lvl8pPr marL="1466055" algn="l" defTabSz="957008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8pPr>
      <a:lvl9pPr marL="1954741" algn="l" defTabSz="957008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957008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700" baseline="0">
          <a:solidFill>
            <a:srgbClr val="000000"/>
          </a:solidFill>
          <a:latin typeface="+mn-lt"/>
          <a:ea typeface="+mn-ea"/>
          <a:cs typeface="+mn-cs"/>
        </a:defRPr>
      </a:lvl1pPr>
      <a:lvl2pPr marL="207013" indent="-205317" algn="l" defTabSz="957008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25000"/>
        <a:buFont typeface="Arial" pitchFamily="34" charset="0"/>
        <a:buChar char="•"/>
        <a:defRPr sz="1700" baseline="0">
          <a:solidFill>
            <a:srgbClr val="000000"/>
          </a:solidFill>
          <a:latin typeface="+mn-lt"/>
        </a:defRPr>
      </a:lvl2pPr>
      <a:lvl3pPr marL="488685" indent="-279976" algn="l" defTabSz="957008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20000"/>
        <a:buFont typeface="Arial" pitchFamily="34" charset="0"/>
        <a:buChar char="•"/>
        <a:defRPr sz="1700" baseline="0">
          <a:solidFill>
            <a:srgbClr val="000000"/>
          </a:solidFill>
          <a:latin typeface="+mn-lt"/>
        </a:defRPr>
      </a:lvl3pPr>
      <a:lvl4pPr marL="656671" indent="-166288" algn="l" defTabSz="957008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20000"/>
        <a:buFont typeface="Arial" pitchFamily="34" charset="0"/>
        <a:buChar char="•"/>
        <a:defRPr sz="1700" baseline="0">
          <a:solidFill>
            <a:srgbClr val="000000"/>
          </a:solidFill>
          <a:latin typeface="+mn-lt"/>
        </a:defRPr>
      </a:lvl4pPr>
      <a:lvl5pPr marL="801443" indent="-139140" algn="l" defTabSz="957008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89000"/>
        <a:buFont typeface="Arial" pitchFamily="34" charset="0"/>
        <a:buChar char="•"/>
        <a:defRPr sz="1700" baseline="0">
          <a:solidFill>
            <a:srgbClr val="000000"/>
          </a:solidFill>
          <a:latin typeface="+mn-lt"/>
        </a:defRPr>
      </a:lvl5pPr>
      <a:lvl6pPr marL="801443" indent="-139140" algn="l" defTabSz="957008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700" baseline="0">
          <a:solidFill>
            <a:schemeClr val="tx1"/>
          </a:solidFill>
          <a:latin typeface="+mn-lt"/>
        </a:defRPr>
      </a:lvl6pPr>
      <a:lvl7pPr marL="801443" indent="-139140" algn="l" defTabSz="957008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700" baseline="0">
          <a:solidFill>
            <a:schemeClr val="tx1"/>
          </a:solidFill>
          <a:latin typeface="+mn-lt"/>
        </a:defRPr>
      </a:lvl7pPr>
      <a:lvl8pPr marL="801443" indent="-139140" algn="l" defTabSz="957008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700" baseline="0">
          <a:solidFill>
            <a:schemeClr val="tx1"/>
          </a:solidFill>
          <a:latin typeface="+mn-lt"/>
        </a:defRPr>
      </a:lvl8pPr>
      <a:lvl9pPr marL="801443" indent="-139140" algn="l" defTabSz="957008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700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773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8685" algn="l" defTabSz="9773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7371" algn="l" defTabSz="9773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6055" algn="l" defTabSz="9773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4741" algn="l" defTabSz="9773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43426" algn="l" defTabSz="9773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32111" algn="l" defTabSz="9773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796" algn="l" defTabSz="9773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09481" algn="l" defTabSz="9773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  <p:extLst/>
          </p:nvPr>
        </p:nvGraphicFramePr>
        <p:xfrm>
          <a:off x="0" y="0"/>
          <a:ext cx="175483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2" name="think-cell Slide" r:id="rId17" imgW="270" imgH="270" progId="TCLayout.ActiveDocument.1">
                  <p:embed/>
                </p:oleObj>
              </mc:Choice>
              <mc:Fallback>
                <p:oleObj name="think-cell Slide" r:id="rId1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75483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9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10579" y="194370"/>
            <a:ext cx="9462028" cy="1153258"/>
          </a:xfrm>
          <a:prstGeom prst="rect">
            <a:avLst/>
          </a:prstGeom>
          <a:gradFill rotWithShape="1">
            <a:gsLst>
              <a:gs pos="0">
                <a:srgbClr val="C41A00"/>
              </a:gs>
              <a:gs pos="100000">
                <a:srgbClr val="FF26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632">
              <a:solidFill>
                <a:srgbClr val="000000"/>
              </a:solidFill>
            </a:endParaRPr>
          </a:p>
        </p:txBody>
      </p:sp>
      <p:pic>
        <p:nvPicPr>
          <p:cNvPr id="23" name="Picture 298" descr="gerb_moskvy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675" y="345007"/>
            <a:ext cx="782653" cy="85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doc id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933827" y="37255"/>
            <a:ext cx="726498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ru-RU" sz="816" dirty="0">
              <a:solidFill>
                <a:srgbClr val="000000"/>
              </a:solidFill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5400000">
            <a:off x="8859772" y="1980016"/>
            <a:ext cx="1938031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2" smtClean="0">
                <a:solidFill>
                  <a:srgbClr val="000000"/>
                </a:solidFill>
              </a:rPr>
              <a:t>Last Modified 19.12.2013 16:43 Russian Standard Time</a:t>
            </a:r>
            <a:endParaRPr lang="ru-RU" sz="1632" dirty="0" smtClean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5400000">
            <a:off x="8968777" y="4197996"/>
            <a:ext cx="1720023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2" smtClean="0">
                <a:solidFill>
                  <a:srgbClr val="000000"/>
                </a:solidFill>
              </a:rPr>
              <a:t>Printed 26.11.2013 15:44 Russian Standard Time</a:t>
            </a:r>
            <a:endParaRPr lang="ru-RU" sz="1632" dirty="0" smtClean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  <p:custDataLst>
              <p:tags r:id="rId12"/>
            </p:custDataLst>
          </p:nvPr>
        </p:nvSpPr>
        <p:spPr bwMode="auto">
          <a:xfrm>
            <a:off x="1605668" y="1990667"/>
            <a:ext cx="4755582" cy="12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1591630" y="623602"/>
            <a:ext cx="7575588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10580" y="-11338"/>
            <a:ext cx="876843" cy="21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1428" dirty="0" smtClean="0">
                <a:solidFill>
                  <a:srgbClr val="808080"/>
                </a:solidFill>
                <a:latin typeface="Arial"/>
              </a:rPr>
              <a:t>TRACKER</a:t>
            </a:r>
            <a:endParaRPr lang="ru-RU" sz="1428" dirty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10580" y="1389742"/>
            <a:ext cx="9526956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32" dirty="0" smtClean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31613" y="6384004"/>
            <a:ext cx="9449744" cy="16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20" dirty="0" smtClean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31613" y="6603009"/>
            <a:ext cx="7586117" cy="16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marL="621975" indent="-621975" defTabSz="913526">
              <a:tabLst>
                <a:tab pos="625214" algn="l"/>
              </a:tabLst>
            </a:pPr>
            <a:r>
              <a:rPr lang="ru-RU" sz="1020" dirty="0" smtClean="0">
                <a:solidFill>
                  <a:srgbClr val="000000"/>
                </a:solidFill>
                <a:latin typeface="Arial"/>
              </a:rPr>
              <a:t>ИСТОЧНИК: источник</a:t>
            </a:r>
            <a:endParaRPr lang="ru-RU" sz="1020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5" name="ACET" hidden="1"/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1605668" y="1137061"/>
            <a:ext cx="4713466" cy="531276"/>
            <a:chOff x="915" y="702"/>
            <a:chExt cx="2686" cy="328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ru-RU" sz="1632" b="1" dirty="0" smtClean="0">
                  <a:solidFill>
                    <a:srgbClr val="000000"/>
                  </a:solidFill>
                </a:rPr>
                <a:t>Title</a:t>
              </a:r>
            </a:p>
            <a:p>
              <a:r>
                <a:rPr lang="ru-RU" sz="1632" dirty="0" smtClean="0">
                  <a:solidFill>
                    <a:srgbClr val="808080"/>
                  </a:solidFill>
                </a:rPr>
                <a:t>Unit of measure</a:t>
              </a:r>
              <a:endParaRPr lang="ru-RU" sz="1632" dirty="0">
                <a:solidFill>
                  <a:srgbClr val="808080"/>
                </a:solidFill>
              </a:endParaRPr>
            </a:p>
          </p:txBody>
        </p:sp>
      </p:grpSp>
      <p:sp>
        <p:nvSpPr>
          <p:cNvPr id="18" name="Slide Number"/>
          <p:cNvSpPr txBox="1">
            <a:spLocks/>
          </p:cNvSpPr>
          <p:nvPr/>
        </p:nvSpPr>
        <p:spPr>
          <a:xfrm>
            <a:off x="9446236" y="6566446"/>
            <a:ext cx="23075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/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721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364439" algn="l"/>
        </a:tabLst>
        <a:defRPr sz="1939" b="1">
          <a:solidFill>
            <a:schemeClr val="bg1"/>
          </a:solidFill>
          <a:latin typeface="+mj-lt"/>
          <a:ea typeface="+mj-ea"/>
          <a:cs typeface="+mj-cs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32">
          <a:solidFill>
            <a:schemeClr val="tx1"/>
          </a:solidFill>
          <a:latin typeface="+mn-lt"/>
          <a:ea typeface="+mn-ea"/>
          <a:cs typeface="+mn-cs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32">
          <a:solidFill>
            <a:schemeClr val="tx1"/>
          </a:solidFill>
          <a:latin typeface="+mn-lt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32">
          <a:solidFill>
            <a:schemeClr val="tx1"/>
          </a:solidFill>
          <a:latin typeface="+mn-lt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32">
          <a:solidFill>
            <a:schemeClr val="tx1"/>
          </a:solidFill>
          <a:latin typeface="+mn-lt"/>
        </a:defRPr>
      </a:lvl4pPr>
      <a:lvl5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  <p:extLst/>
          </p:nvPr>
        </p:nvGraphicFramePr>
        <p:xfrm>
          <a:off x="0" y="0"/>
          <a:ext cx="175483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0" name="think-cell Slide" r:id="rId17" imgW="270" imgH="270" progId="TCLayout.ActiveDocument.1">
                  <p:embed/>
                </p:oleObj>
              </mc:Choice>
              <mc:Fallback>
                <p:oleObj name="think-cell Slide" r:id="rId1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75483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9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10579" y="194370"/>
            <a:ext cx="9462028" cy="1153258"/>
          </a:xfrm>
          <a:prstGeom prst="rect">
            <a:avLst/>
          </a:prstGeom>
          <a:gradFill rotWithShape="1">
            <a:gsLst>
              <a:gs pos="0">
                <a:srgbClr val="C41A00"/>
              </a:gs>
              <a:gs pos="100000">
                <a:srgbClr val="FF26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632">
              <a:solidFill>
                <a:srgbClr val="000000"/>
              </a:solidFill>
            </a:endParaRPr>
          </a:p>
        </p:txBody>
      </p:sp>
      <p:pic>
        <p:nvPicPr>
          <p:cNvPr id="23" name="Picture 298" descr="gerb_moskvy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675" y="345007"/>
            <a:ext cx="782653" cy="85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doc id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933827" y="37255"/>
            <a:ext cx="726498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ru-RU" sz="816" dirty="0">
              <a:solidFill>
                <a:srgbClr val="000000"/>
              </a:solidFill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5400000">
            <a:off x="8859772" y="1980016"/>
            <a:ext cx="1938031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2" smtClean="0">
                <a:solidFill>
                  <a:srgbClr val="000000"/>
                </a:solidFill>
              </a:rPr>
              <a:t>Last Modified 19.12.2013 16:43 Russian Standard Time</a:t>
            </a:r>
            <a:endParaRPr lang="ru-RU" sz="1632" dirty="0" smtClean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5400000">
            <a:off x="8968777" y="4197996"/>
            <a:ext cx="1720023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2" smtClean="0">
                <a:solidFill>
                  <a:srgbClr val="000000"/>
                </a:solidFill>
              </a:rPr>
              <a:t>Printed 26.11.2013 15:44 Russian Standard Time</a:t>
            </a:r>
            <a:endParaRPr lang="ru-RU" sz="1632" dirty="0" smtClean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  <p:custDataLst>
              <p:tags r:id="rId12"/>
            </p:custDataLst>
          </p:nvPr>
        </p:nvSpPr>
        <p:spPr bwMode="auto">
          <a:xfrm>
            <a:off x="1605668" y="1990667"/>
            <a:ext cx="4755582" cy="12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1591630" y="623602"/>
            <a:ext cx="7575588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10580" y="-11338"/>
            <a:ext cx="876843" cy="21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1428" dirty="0" smtClean="0">
                <a:solidFill>
                  <a:srgbClr val="808080"/>
                </a:solidFill>
                <a:latin typeface="Arial"/>
              </a:rPr>
              <a:t>TRACKER</a:t>
            </a:r>
            <a:endParaRPr lang="ru-RU" sz="1428" dirty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10580" y="1389742"/>
            <a:ext cx="9526956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32" dirty="0" smtClean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31613" y="6384004"/>
            <a:ext cx="9449744" cy="16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20" dirty="0" smtClean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31613" y="6603009"/>
            <a:ext cx="7586117" cy="16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marL="621975" indent="-621975" defTabSz="913526">
              <a:tabLst>
                <a:tab pos="625214" algn="l"/>
              </a:tabLst>
            </a:pPr>
            <a:r>
              <a:rPr lang="ru-RU" sz="1020" dirty="0" smtClean="0">
                <a:solidFill>
                  <a:srgbClr val="000000"/>
                </a:solidFill>
                <a:latin typeface="Arial"/>
              </a:rPr>
              <a:t>ИСТОЧНИК: источник</a:t>
            </a:r>
            <a:endParaRPr lang="ru-RU" sz="1020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5" name="ACET" hidden="1"/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1605668" y="1137061"/>
            <a:ext cx="4713466" cy="531276"/>
            <a:chOff x="915" y="702"/>
            <a:chExt cx="2686" cy="328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ru-RU" sz="1632" b="1" dirty="0" smtClean="0">
                  <a:solidFill>
                    <a:srgbClr val="000000"/>
                  </a:solidFill>
                </a:rPr>
                <a:t>Title</a:t>
              </a:r>
            </a:p>
            <a:p>
              <a:r>
                <a:rPr lang="ru-RU" sz="1632" dirty="0" smtClean="0">
                  <a:solidFill>
                    <a:srgbClr val="808080"/>
                  </a:solidFill>
                </a:rPr>
                <a:t>Unit of measure</a:t>
              </a:r>
              <a:endParaRPr lang="ru-RU" sz="1632" dirty="0">
                <a:solidFill>
                  <a:srgbClr val="808080"/>
                </a:solidFill>
              </a:endParaRPr>
            </a:p>
          </p:txBody>
        </p:sp>
      </p:grpSp>
      <p:sp>
        <p:nvSpPr>
          <p:cNvPr id="18" name="Slide Number"/>
          <p:cNvSpPr txBox="1">
            <a:spLocks/>
          </p:cNvSpPr>
          <p:nvPr/>
        </p:nvSpPr>
        <p:spPr>
          <a:xfrm>
            <a:off x="9446236" y="6566446"/>
            <a:ext cx="23075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/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74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364439" algn="l"/>
        </a:tabLst>
        <a:defRPr sz="1939" b="1">
          <a:solidFill>
            <a:schemeClr val="bg1"/>
          </a:solidFill>
          <a:latin typeface="+mj-lt"/>
          <a:ea typeface="+mj-ea"/>
          <a:cs typeface="+mj-cs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32">
          <a:solidFill>
            <a:schemeClr val="tx1"/>
          </a:solidFill>
          <a:latin typeface="+mn-lt"/>
          <a:ea typeface="+mn-ea"/>
          <a:cs typeface="+mn-cs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32">
          <a:solidFill>
            <a:schemeClr val="tx1"/>
          </a:solidFill>
          <a:latin typeface="+mn-lt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32">
          <a:solidFill>
            <a:schemeClr val="tx1"/>
          </a:solidFill>
          <a:latin typeface="+mn-lt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32">
          <a:solidFill>
            <a:schemeClr val="tx1"/>
          </a:solidFill>
          <a:latin typeface="+mn-lt"/>
        </a:defRPr>
      </a:lvl4pPr>
      <a:lvl5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83.xml"/><Relationship Id="rId13" Type="http://schemas.openxmlformats.org/officeDocument/2006/relationships/image" Target="../media/image29.jpeg"/><Relationship Id="rId3" Type="http://schemas.openxmlformats.org/officeDocument/2006/relationships/tags" Target="../tags/tag78.xml"/><Relationship Id="rId7" Type="http://schemas.openxmlformats.org/officeDocument/2006/relationships/tags" Target="../tags/tag82.xml"/><Relationship Id="rId12" Type="http://schemas.openxmlformats.org/officeDocument/2006/relationships/image" Target="../media/image28.jpeg"/><Relationship Id="rId2" Type="http://schemas.openxmlformats.org/officeDocument/2006/relationships/tags" Target="../tags/tag77.xml"/><Relationship Id="rId1" Type="http://schemas.openxmlformats.org/officeDocument/2006/relationships/vmlDrawing" Target="../drawings/vmlDrawing14.vml"/><Relationship Id="rId6" Type="http://schemas.openxmlformats.org/officeDocument/2006/relationships/tags" Target="../tags/tag81.xml"/><Relationship Id="rId11" Type="http://schemas.openxmlformats.org/officeDocument/2006/relationships/image" Target="../media/image27.emf"/><Relationship Id="rId5" Type="http://schemas.openxmlformats.org/officeDocument/2006/relationships/tags" Target="../tags/tag80.xml"/><Relationship Id="rId10" Type="http://schemas.openxmlformats.org/officeDocument/2006/relationships/oleObject" Target="../embeddings/oleObject14.bin"/><Relationship Id="rId4" Type="http://schemas.openxmlformats.org/officeDocument/2006/relationships/tags" Target="../tags/tag79.xml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7" Type="http://schemas.openxmlformats.org/officeDocument/2006/relationships/hyperlink" Target="http://www.metro.mbm.ru/" TargetMode="External"/><Relationship Id="rId2" Type="http://schemas.openxmlformats.org/officeDocument/2006/relationships/tags" Target="../tags/tag84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15.bin"/><Relationship Id="rId4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93.xml"/><Relationship Id="rId13" Type="http://schemas.openxmlformats.org/officeDocument/2006/relationships/tags" Target="../tags/tag98.xml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tags" Target="../tags/tag97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87.xml"/><Relationship Id="rId16" Type="http://schemas.openxmlformats.org/officeDocument/2006/relationships/tags" Target="../tags/tag101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tags" Target="../tags/tag96.xml"/><Relationship Id="rId5" Type="http://schemas.openxmlformats.org/officeDocument/2006/relationships/tags" Target="../tags/tag90.xml"/><Relationship Id="rId15" Type="http://schemas.openxmlformats.org/officeDocument/2006/relationships/tags" Target="../tags/tag100.xml"/><Relationship Id="rId10" Type="http://schemas.openxmlformats.org/officeDocument/2006/relationships/tags" Target="../tags/tag95.xml"/><Relationship Id="rId4" Type="http://schemas.openxmlformats.org/officeDocument/2006/relationships/tags" Target="../tags/tag89.xml"/><Relationship Id="rId9" Type="http://schemas.openxmlformats.org/officeDocument/2006/relationships/tags" Target="../tags/tag94.xml"/><Relationship Id="rId14" Type="http://schemas.openxmlformats.org/officeDocument/2006/relationships/tags" Target="../tags/tag9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13" Type="http://schemas.openxmlformats.org/officeDocument/2006/relationships/tags" Target="../tags/tag114.xml"/><Relationship Id="rId18" Type="http://schemas.openxmlformats.org/officeDocument/2006/relationships/tags" Target="../tags/tag119.xml"/><Relationship Id="rId3" Type="http://schemas.openxmlformats.org/officeDocument/2006/relationships/tags" Target="../tags/tag104.xml"/><Relationship Id="rId21" Type="http://schemas.openxmlformats.org/officeDocument/2006/relationships/slideLayout" Target="../slideLayouts/slideLayout2.xml"/><Relationship Id="rId7" Type="http://schemas.openxmlformats.org/officeDocument/2006/relationships/tags" Target="../tags/tag108.xml"/><Relationship Id="rId12" Type="http://schemas.openxmlformats.org/officeDocument/2006/relationships/tags" Target="../tags/tag113.xml"/><Relationship Id="rId17" Type="http://schemas.openxmlformats.org/officeDocument/2006/relationships/tags" Target="../tags/tag118.xml"/><Relationship Id="rId2" Type="http://schemas.openxmlformats.org/officeDocument/2006/relationships/tags" Target="../tags/tag103.xml"/><Relationship Id="rId16" Type="http://schemas.openxmlformats.org/officeDocument/2006/relationships/tags" Target="../tags/tag117.xml"/><Relationship Id="rId20" Type="http://schemas.openxmlformats.org/officeDocument/2006/relationships/tags" Target="../tags/tag121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tags" Target="../tags/tag112.xml"/><Relationship Id="rId5" Type="http://schemas.openxmlformats.org/officeDocument/2006/relationships/tags" Target="../tags/tag106.xml"/><Relationship Id="rId15" Type="http://schemas.openxmlformats.org/officeDocument/2006/relationships/tags" Target="../tags/tag116.xml"/><Relationship Id="rId10" Type="http://schemas.openxmlformats.org/officeDocument/2006/relationships/tags" Target="../tags/tag111.xml"/><Relationship Id="rId19" Type="http://schemas.openxmlformats.org/officeDocument/2006/relationships/tags" Target="../tags/tag120.xml"/><Relationship Id="rId4" Type="http://schemas.openxmlformats.org/officeDocument/2006/relationships/tags" Target="../tags/tag105.xml"/><Relationship Id="rId9" Type="http://schemas.openxmlformats.org/officeDocument/2006/relationships/tags" Target="../tags/tag110.xml"/><Relationship Id="rId14" Type="http://schemas.openxmlformats.org/officeDocument/2006/relationships/tags" Target="../tags/tag1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image" Target="../media/image4.emf"/><Relationship Id="rId2" Type="http://schemas.openxmlformats.org/officeDocument/2006/relationships/tags" Target="../tags/tag49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13" Type="http://schemas.openxmlformats.org/officeDocument/2006/relationships/tags" Target="../tags/tag64.xml"/><Relationship Id="rId18" Type="http://schemas.openxmlformats.org/officeDocument/2006/relationships/image" Target="../media/image12.png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12" Type="http://schemas.openxmlformats.org/officeDocument/2006/relationships/tags" Target="../tags/tag63.xml"/><Relationship Id="rId17" Type="http://schemas.openxmlformats.org/officeDocument/2006/relationships/image" Target="../media/image11.jpeg"/><Relationship Id="rId2" Type="http://schemas.openxmlformats.org/officeDocument/2006/relationships/tags" Target="../tags/tag53.xml"/><Relationship Id="rId16" Type="http://schemas.openxmlformats.org/officeDocument/2006/relationships/image" Target="../media/image10.jpeg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tags" Target="../tags/tag62.xml"/><Relationship Id="rId5" Type="http://schemas.openxmlformats.org/officeDocument/2006/relationships/tags" Target="../tags/tag56.xml"/><Relationship Id="rId15" Type="http://schemas.openxmlformats.org/officeDocument/2006/relationships/notesSlide" Target="../notesSlides/notesSlide2.xml"/><Relationship Id="rId10" Type="http://schemas.openxmlformats.org/officeDocument/2006/relationships/tags" Target="../tags/tag61.xml"/><Relationship Id="rId19" Type="http://schemas.openxmlformats.org/officeDocument/2006/relationships/image" Target="../media/image13.wmf"/><Relationship Id="rId4" Type="http://schemas.openxmlformats.org/officeDocument/2006/relationships/tags" Target="../tags/tag55.xml"/><Relationship Id="rId9" Type="http://schemas.openxmlformats.org/officeDocument/2006/relationships/tags" Target="../tags/tag60.xml"/><Relationship Id="rId1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image" Target="../media/image19.wmf"/><Relationship Id="rId3" Type="http://schemas.openxmlformats.org/officeDocument/2006/relationships/tags" Target="../tags/tag67.xml"/><Relationship Id="rId7" Type="http://schemas.openxmlformats.org/officeDocument/2006/relationships/image" Target="../media/image14.wmf"/><Relationship Id="rId12" Type="http://schemas.openxmlformats.org/officeDocument/2006/relationships/image" Target="../media/image13.wmf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8.wm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1.jpeg"/><Relationship Id="rId10" Type="http://schemas.openxmlformats.org/officeDocument/2006/relationships/image" Target="../media/image17.wmf"/><Relationship Id="rId4" Type="http://schemas.openxmlformats.org/officeDocument/2006/relationships/tags" Target="../tags/tag68.xml"/><Relationship Id="rId9" Type="http://schemas.openxmlformats.org/officeDocument/2006/relationships/image" Target="../media/image16.wmf"/><Relationship Id="rId14" Type="http://schemas.openxmlformats.org/officeDocument/2006/relationships/image" Target="../media/image20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jpeg"/><Relationship Id="rId2" Type="http://schemas.openxmlformats.org/officeDocument/2006/relationships/tags" Target="../tags/tag6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2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9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7" Type="http://schemas.openxmlformats.org/officeDocument/2006/relationships/image" Target="../media/image26.emf"/><Relationship Id="rId2" Type="http://schemas.openxmlformats.org/officeDocument/2006/relationships/tags" Target="../tags/tag71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7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4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98208172"/>
              </p:ext>
            </p:extLst>
          </p:nvPr>
        </p:nvGraphicFramePr>
        <p:xfrm>
          <a:off x="1210" y="1208"/>
          <a:ext cx="1209" cy="1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8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10" y="1208"/>
                        <a:ext cx="1209" cy="12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Rectangle 54"/>
          <p:cNvSpPr>
            <a:spLocks noGrp="1" noChangeArrowheads="1"/>
          </p:cNvSpPr>
          <p:nvPr>
            <p:ph type="ctrTitle"/>
          </p:nvPr>
        </p:nvSpPr>
        <p:spPr>
          <a:xfrm>
            <a:off x="1663611" y="950607"/>
            <a:ext cx="7615580" cy="468249"/>
          </a:xfrm>
          <a:ln w="3175">
            <a:miter lim="400000"/>
          </a:ln>
        </p:spPr>
        <p:txBody>
          <a:bodyPr wrap="square" lIns="0" tIns="0" rIns="0" bIns="0" anchor="t" anchorCtr="0">
            <a:noAutofit/>
          </a:bodyPr>
          <a:lstStyle/>
          <a:p>
            <a:pPr defTabSz="444751"/>
            <a:r>
              <a:rPr lang="ru-RU" dirty="0" smtClean="0"/>
              <a:t>Программа благоустройства вестибюлей станций метрополитена и подземных пешеходных переходов</a:t>
            </a:r>
            <a:endParaRPr lang="ru-RU" dirty="0"/>
          </a:p>
        </p:txBody>
      </p:sp>
      <p:sp>
        <p:nvSpPr>
          <p:cNvPr id="3079" name="McK Date"/>
          <p:cNvSpPr txBox="1">
            <a:spLocks noChangeArrowheads="1"/>
          </p:cNvSpPr>
          <p:nvPr/>
        </p:nvSpPr>
        <p:spPr bwMode="auto">
          <a:xfrm>
            <a:off x="1654224" y="5069791"/>
            <a:ext cx="5455758" cy="287648"/>
          </a:xfrm>
          <a:prstGeom prst="rect">
            <a:avLst/>
          </a:prstGeom>
          <a:noFill/>
          <a:ln w="3175">
            <a:noFill/>
            <a:miter lim="4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5753" tIns="35753" rIns="35753" bIns="35753" numCol="1" anchor="ctr" anchorCtr="0" compatLnSpc="1">
            <a:prstTxWarp prst="textNoShape">
              <a:avLst/>
            </a:prstTxWarp>
            <a:spAutoFit/>
          </a:bodyPr>
          <a:lstStyle>
            <a:lvl1pPr marL="0" indent="0" defTabSz="1257071" eaLnBrk="1" hangingPunct="1">
              <a:buClr>
                <a:schemeClr val="tx2"/>
              </a:buClr>
              <a:defRPr lang="en-US" sz="2500" baseline="0" noProof="0" dirty="0" smtClean="0">
                <a:solidFill>
                  <a:srgbClr val="FEFEFE"/>
                </a:solidFill>
              </a:defRPr>
            </a:lvl1pPr>
            <a:lvl2pPr marL="271920" indent="-269692" defTabSz="1257071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641909" indent="-367761" defTabSz="1257071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862566" indent="-218427" defTabSz="1257071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1052730" indent="-182766" defTabSz="1257071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1052730" indent="-182766" defTabSz="125707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1052730" indent="-182766" defTabSz="125707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1052730" indent="-182766" defTabSz="125707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1052730" indent="-182766" defTabSz="125707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ru-RU" sz="1400" dirty="0" smtClean="0"/>
              <a:t>Статус на </a:t>
            </a:r>
            <a:r>
              <a:rPr lang="ru-RU" sz="1400" dirty="0" smtClean="0"/>
              <a:t>23</a:t>
            </a:r>
            <a:r>
              <a:rPr lang="ru-RU" sz="1400" dirty="0" smtClean="0"/>
              <a:t>.04.15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56756935"/>
              </p:ext>
            </p:extLst>
          </p:nvPr>
        </p:nvGraphicFramePr>
        <p:xfrm>
          <a:off x="292" y="1"/>
          <a:ext cx="175472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6" name="think-cell Slide" r:id="rId10" imgW="270" imgH="270" progId="TCLayout.ActiveDocument.1">
                  <p:embed/>
                </p:oleObj>
              </mc:Choice>
              <mc:Fallback>
                <p:oleObj name="think-cell Slide" r:id="rId10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92" y="1"/>
                        <a:ext cx="175472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0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3653628" y="1724905"/>
            <a:ext cx="6109949" cy="4654789"/>
          </a:xfrm>
          <a:custGeom>
            <a:avLst/>
            <a:gdLst>
              <a:gd name="connsiteX0" fmla="*/ 0 w 4337390"/>
              <a:gd name="connsiteY0" fmla="*/ 0 h 4513944"/>
              <a:gd name="connsiteX1" fmla="*/ 4337390 w 4337390"/>
              <a:gd name="connsiteY1" fmla="*/ 0 h 4513944"/>
              <a:gd name="connsiteX2" fmla="*/ 4337390 w 4337390"/>
              <a:gd name="connsiteY2" fmla="*/ 4513944 h 4513944"/>
              <a:gd name="connsiteX3" fmla="*/ 0 w 4337390"/>
              <a:gd name="connsiteY3" fmla="*/ 4513944 h 4513944"/>
              <a:gd name="connsiteX4" fmla="*/ 0 w 4337390"/>
              <a:gd name="connsiteY4" fmla="*/ 0 h 4513944"/>
              <a:gd name="connsiteX0" fmla="*/ 0 w 4337390"/>
              <a:gd name="connsiteY0" fmla="*/ 0 h 4513944"/>
              <a:gd name="connsiteX1" fmla="*/ 4337390 w 4337390"/>
              <a:gd name="connsiteY1" fmla="*/ 0 h 4513944"/>
              <a:gd name="connsiteX2" fmla="*/ 4337390 w 4337390"/>
              <a:gd name="connsiteY2" fmla="*/ 4513944 h 4513944"/>
              <a:gd name="connsiteX3" fmla="*/ 0 w 4337390"/>
              <a:gd name="connsiteY3" fmla="*/ 4513944 h 4513944"/>
              <a:gd name="connsiteX4" fmla="*/ 91440 w 4337390"/>
              <a:gd name="connsiteY4" fmla="*/ 91440 h 4513944"/>
              <a:gd name="connsiteX0" fmla="*/ 0 w 4337390"/>
              <a:gd name="connsiteY0" fmla="*/ 0 h 4513944"/>
              <a:gd name="connsiteX1" fmla="*/ 4337390 w 4337390"/>
              <a:gd name="connsiteY1" fmla="*/ 0 h 4513944"/>
              <a:gd name="connsiteX2" fmla="*/ 4337390 w 4337390"/>
              <a:gd name="connsiteY2" fmla="*/ 4513944 h 4513944"/>
              <a:gd name="connsiteX3" fmla="*/ 0 w 4337390"/>
              <a:gd name="connsiteY3" fmla="*/ 4513944 h 451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7390" h="4513944">
                <a:moveTo>
                  <a:pt x="0" y="0"/>
                </a:moveTo>
                <a:lnTo>
                  <a:pt x="4337390" y="0"/>
                </a:lnTo>
                <a:lnTo>
                  <a:pt x="4337390" y="4513944"/>
                </a:lnTo>
                <a:lnTo>
                  <a:pt x="0" y="4513944"/>
                </a:lnTo>
              </a:path>
            </a:pathLst>
          </a:custGeom>
          <a:noFill/>
          <a:ln w="19050">
            <a:solidFill>
              <a:schemeClr val="accent4"/>
            </a:solidFill>
            <a:miter lim="800000"/>
            <a:headEnd/>
            <a:tailEnd/>
          </a:ln>
          <a:effectLst/>
        </p:spPr>
        <p:txBody>
          <a:bodyPr vert="horz" wrap="square" lIns="77748" tIns="77748" rIns="77748" bIns="77748" numCol="1" anchor="t" anchorCtr="0" compatLnSpc="1">
            <a:prstTxWarp prst="textNoShape">
              <a:avLst/>
            </a:prstTxWarp>
            <a:noAutofit/>
          </a:bodyPr>
          <a:lstStyle>
            <a:lvl1pPr lvl="0" defTabSz="895350">
              <a:buClr>
                <a:schemeClr val="tx2"/>
              </a:buClr>
              <a:defRPr sz="1600"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 pitchFamily="34" charset="0"/>
              <a:buChar char="▪"/>
              <a:defRPr sz="1600"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 pitchFamily="34" charset="0"/>
              <a:buChar char="–"/>
              <a:defRPr sz="1600"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 pitchFamily="34" charset="0"/>
              <a:buChar char="▫"/>
              <a:defRPr sz="1600">
                <a:latin typeface="+mn-lt"/>
              </a:defRPr>
            </a:lvl4pPr>
            <a:lvl5pPr marL="746125" lvl="4" indent="-130175" defTabSz="895350"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latin typeface="+mn-lt"/>
              </a:defRPr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latin typeface="+mn-lt"/>
              </a:defRPr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latin typeface="+mn-lt"/>
              </a:defRPr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latin typeface="+mn-lt"/>
              </a:defRPr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latin typeface="+mn-lt"/>
              </a:defRPr>
            </a:lvl9pPr>
          </a:lstStyle>
          <a:p>
            <a:pPr algn="ctr">
              <a:buClr>
                <a:srgbClr val="002960"/>
              </a:buClr>
            </a:pPr>
            <a:endParaRPr lang="ru-RU" sz="1224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10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212614" y="1724905"/>
            <a:ext cx="3256768" cy="4654789"/>
          </a:xfrm>
          <a:custGeom>
            <a:avLst/>
            <a:gdLst>
              <a:gd name="connsiteX0" fmla="*/ 0 w 4337390"/>
              <a:gd name="connsiteY0" fmla="*/ 0 h 4513944"/>
              <a:gd name="connsiteX1" fmla="*/ 4337390 w 4337390"/>
              <a:gd name="connsiteY1" fmla="*/ 0 h 4513944"/>
              <a:gd name="connsiteX2" fmla="*/ 4337390 w 4337390"/>
              <a:gd name="connsiteY2" fmla="*/ 4513944 h 4513944"/>
              <a:gd name="connsiteX3" fmla="*/ 0 w 4337390"/>
              <a:gd name="connsiteY3" fmla="*/ 4513944 h 4513944"/>
              <a:gd name="connsiteX4" fmla="*/ 0 w 4337390"/>
              <a:gd name="connsiteY4" fmla="*/ 0 h 4513944"/>
              <a:gd name="connsiteX0" fmla="*/ 0 w 4337390"/>
              <a:gd name="connsiteY0" fmla="*/ 0 h 4513944"/>
              <a:gd name="connsiteX1" fmla="*/ 4337390 w 4337390"/>
              <a:gd name="connsiteY1" fmla="*/ 0 h 4513944"/>
              <a:gd name="connsiteX2" fmla="*/ 4337390 w 4337390"/>
              <a:gd name="connsiteY2" fmla="*/ 4513944 h 4513944"/>
              <a:gd name="connsiteX3" fmla="*/ 0 w 4337390"/>
              <a:gd name="connsiteY3" fmla="*/ 4513944 h 4513944"/>
              <a:gd name="connsiteX4" fmla="*/ 91440 w 4337390"/>
              <a:gd name="connsiteY4" fmla="*/ 91440 h 4513944"/>
              <a:gd name="connsiteX0" fmla="*/ 0 w 4337390"/>
              <a:gd name="connsiteY0" fmla="*/ 0 h 4513944"/>
              <a:gd name="connsiteX1" fmla="*/ 4337390 w 4337390"/>
              <a:gd name="connsiteY1" fmla="*/ 0 h 4513944"/>
              <a:gd name="connsiteX2" fmla="*/ 4337390 w 4337390"/>
              <a:gd name="connsiteY2" fmla="*/ 4513944 h 4513944"/>
              <a:gd name="connsiteX3" fmla="*/ 0 w 4337390"/>
              <a:gd name="connsiteY3" fmla="*/ 4513944 h 451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7390" h="4513944">
                <a:moveTo>
                  <a:pt x="0" y="0"/>
                </a:moveTo>
                <a:lnTo>
                  <a:pt x="4337390" y="0"/>
                </a:lnTo>
                <a:lnTo>
                  <a:pt x="4337390" y="4513944"/>
                </a:lnTo>
                <a:lnTo>
                  <a:pt x="0" y="4513944"/>
                </a:lnTo>
              </a:path>
            </a:pathLst>
          </a:custGeom>
          <a:noFill/>
          <a:ln w="1905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77748" tIns="77748" rIns="77748" bIns="77748" numCol="1" anchor="t" anchorCtr="0" compatLnSpc="1">
            <a:prstTxWarp prst="textNoShape">
              <a:avLst/>
            </a:prstTxWarp>
            <a:noAutofit/>
          </a:bodyPr>
          <a:lstStyle>
            <a:lvl1pPr lvl="0" defTabSz="895350">
              <a:buClr>
                <a:schemeClr val="tx2"/>
              </a:buClr>
              <a:defRPr sz="1600"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 pitchFamily="34" charset="0"/>
              <a:buChar char="▪"/>
              <a:defRPr sz="1600"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 pitchFamily="34" charset="0"/>
              <a:buChar char="–"/>
              <a:defRPr sz="1600"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 pitchFamily="34" charset="0"/>
              <a:buChar char="▫"/>
              <a:defRPr sz="1600">
                <a:latin typeface="+mn-lt"/>
              </a:defRPr>
            </a:lvl4pPr>
            <a:lvl5pPr marL="746125" lvl="4" indent="-130175" defTabSz="895350"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latin typeface="+mn-lt"/>
              </a:defRPr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latin typeface="+mn-lt"/>
              </a:defRPr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latin typeface="+mn-lt"/>
              </a:defRPr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latin typeface="+mn-lt"/>
              </a:defRPr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latin typeface="+mn-lt"/>
              </a:defRPr>
            </a:lvl9pPr>
          </a:lstStyle>
          <a:p>
            <a:pPr algn="ctr">
              <a:buClr>
                <a:srgbClr val="002960"/>
              </a:buClr>
            </a:pPr>
            <a:endParaRPr lang="ru-RU" sz="1224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4"/>
          <p:cNvSpPr txBox="1"/>
          <p:nvPr/>
        </p:nvSpPr>
        <p:spPr>
          <a:xfrm>
            <a:off x="369454" y="1394478"/>
            <a:ext cx="2827946" cy="19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>
              <a:buClr>
                <a:srgbClr val="002960"/>
              </a:buClr>
            </a:pPr>
            <a:r>
              <a:rPr lang="ru-RU" sz="1224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Текущая ситуация</a:t>
            </a:r>
          </a:p>
        </p:txBody>
      </p:sp>
      <p:sp>
        <p:nvSpPr>
          <p:cNvPr id="31" name="Rectangle 4"/>
          <p:cNvSpPr txBox="1">
            <a:spLocks/>
          </p:cNvSpPr>
          <p:nvPr/>
        </p:nvSpPr>
        <p:spPr>
          <a:xfrm>
            <a:off x="3653627" y="1394478"/>
            <a:ext cx="3701047" cy="19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>
              <a:buClr>
                <a:srgbClr val="002960"/>
              </a:buClr>
            </a:pPr>
            <a:r>
              <a:rPr lang="ru-RU" sz="1224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Целевой облик</a:t>
            </a:r>
          </a:p>
        </p:txBody>
      </p:sp>
      <p:sp>
        <p:nvSpPr>
          <p:cNvPr id="87" name="Rectangle 86"/>
          <p:cNvSpPr>
            <a:spLocks/>
          </p:cNvSpPr>
          <p:nvPr/>
        </p:nvSpPr>
        <p:spPr>
          <a:xfrm>
            <a:off x="399952" y="1772347"/>
            <a:ext cx="2921372" cy="164556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16"/>
          <p:cNvSpPr txBox="1">
            <a:spLocks/>
          </p:cNvSpPr>
          <p:nvPr/>
        </p:nvSpPr>
        <p:spPr>
          <a:xfrm>
            <a:off x="212616" y="3664505"/>
            <a:ext cx="3119899" cy="235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lvl="0" defTabSz="895350">
              <a:buClr>
                <a:schemeClr val="tx2"/>
              </a:buClr>
              <a:defRPr sz="1600"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 pitchFamily="34" charset="0"/>
              <a:buChar char="▪"/>
              <a:defRPr sz="1600"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 pitchFamily="34" charset="0"/>
              <a:buChar char="–"/>
              <a:defRPr sz="1600"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 pitchFamily="34" charset="0"/>
              <a:buChar char="▫"/>
              <a:defRPr sz="1600">
                <a:latin typeface="+mn-lt"/>
              </a:defRPr>
            </a:lvl4pPr>
            <a:lvl5pPr marL="746125" lvl="4" indent="-130175" defTabSz="895350"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latin typeface="+mn-lt"/>
              </a:defRPr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latin typeface="+mn-lt"/>
              </a:defRPr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latin typeface="+mn-lt"/>
              </a:defRPr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latin typeface="+mn-lt"/>
              </a:defRPr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latin typeface="+mn-lt"/>
              </a:defRPr>
            </a:lvl9pPr>
          </a:lstStyle>
          <a:p>
            <a:pPr lvl="1">
              <a:spcBef>
                <a:spcPct val="50000"/>
              </a:spcBef>
              <a:buClr>
                <a:srgbClr val="002960"/>
              </a:buClr>
            </a:pPr>
            <a:r>
              <a:rPr lang="ru-RU" sz="122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Павильоны площадью 4-15 кв. м.</a:t>
            </a:r>
          </a:p>
          <a:p>
            <a:pPr lvl="1">
              <a:spcBef>
                <a:spcPct val="50000"/>
              </a:spcBef>
              <a:buClr>
                <a:srgbClr val="002960"/>
              </a:buClr>
            </a:pPr>
            <a:r>
              <a:rPr lang="ru-RU" sz="1224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Риски </a:t>
            </a:r>
            <a:r>
              <a:rPr lang="ru-RU" sz="122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</a:t>
            </a:r>
            <a:r>
              <a:rPr lang="ru-RU" sz="1224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некачественной и контрафактной продукции</a:t>
            </a:r>
          </a:p>
          <a:p>
            <a:pPr lvl="1">
              <a:spcBef>
                <a:spcPct val="50000"/>
              </a:spcBef>
              <a:buClr>
                <a:srgbClr val="002960"/>
              </a:buClr>
            </a:pPr>
            <a:r>
              <a:rPr lang="ru-RU" sz="1224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Риски безопасности пассажиров </a:t>
            </a:r>
            <a:r>
              <a:rPr lang="ru-RU" sz="122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непрозрачность компаний – конечных </a:t>
            </a:r>
            <a:r>
              <a:rPr lang="ru-RU" sz="1224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арендаторов для метрополитена</a:t>
            </a:r>
            <a:endParaRPr lang="ru-RU" sz="1224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ct val="50000"/>
              </a:spcBef>
              <a:buClr>
                <a:srgbClr val="002960"/>
              </a:buClr>
            </a:pPr>
            <a:r>
              <a:rPr lang="ru-RU" sz="122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Риски соблюдения санитарных норм</a:t>
            </a:r>
          </a:p>
          <a:p>
            <a:pPr lvl="1">
              <a:spcBef>
                <a:spcPct val="50000"/>
              </a:spcBef>
              <a:buClr>
                <a:srgbClr val="002960"/>
              </a:buClr>
            </a:pPr>
            <a:r>
              <a:rPr lang="ru-RU" sz="122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Риски использования персонала без надлежащих </a:t>
            </a:r>
            <a:r>
              <a:rPr lang="ru-RU" sz="1224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разрешений</a:t>
            </a:r>
          </a:p>
          <a:p>
            <a:pPr lvl="1">
              <a:spcBef>
                <a:spcPct val="50000"/>
              </a:spcBef>
              <a:buClr>
                <a:srgbClr val="002960"/>
              </a:buClr>
            </a:pPr>
            <a:endParaRPr lang="ru-RU" sz="1224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/>
          </p:cNvSpPr>
          <p:nvPr/>
        </p:nvSpPr>
        <p:spPr>
          <a:xfrm>
            <a:off x="3668857" y="1772347"/>
            <a:ext cx="2921372" cy="164556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 85"/>
          <p:cNvSpPr>
            <a:spLocks/>
          </p:cNvSpPr>
          <p:nvPr/>
        </p:nvSpPr>
        <p:spPr>
          <a:xfrm>
            <a:off x="6743194" y="1772347"/>
            <a:ext cx="2921372" cy="164556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" name="Straight Connector 68"/>
          <p:cNvCxnSpPr>
            <a:cxnSpLocks/>
          </p:cNvCxnSpPr>
          <p:nvPr/>
        </p:nvCxnSpPr>
        <p:spPr>
          <a:xfrm>
            <a:off x="3668854" y="3895662"/>
            <a:ext cx="5995711" cy="0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cxnSpLocks/>
          </p:cNvCxnSpPr>
          <p:nvPr/>
        </p:nvCxnSpPr>
        <p:spPr>
          <a:xfrm>
            <a:off x="3668854" y="4357980"/>
            <a:ext cx="5995711" cy="0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6"/>
          <p:cNvGrpSpPr>
            <a:grpSpLocks/>
          </p:cNvGrpSpPr>
          <p:nvPr/>
        </p:nvGrpSpPr>
        <p:grpSpPr bwMode="auto">
          <a:xfrm>
            <a:off x="3668856" y="3428670"/>
            <a:ext cx="2921372" cy="210567"/>
            <a:chOff x="915" y="892"/>
            <a:chExt cx="2686" cy="130"/>
          </a:xfrm>
        </p:grpSpPr>
        <p:cxnSp>
          <p:nvCxnSpPr>
            <p:cNvPr id="40" name="AutoShape 249"/>
            <p:cNvCxnSpPr>
              <a:cxnSpLocks noChangeShapeType="1"/>
              <a:stCxn id="41" idx="4"/>
              <a:endCxn id="41" idx="6"/>
            </p:cNvCxnSpPr>
            <p:nvPr/>
          </p:nvCxnSpPr>
          <p:spPr bwMode="auto">
            <a:xfrm>
              <a:off x="915" y="1022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1" name="AutoShape 250"/>
            <p:cNvSpPr>
              <a:spLocks noChangeArrowheads="1"/>
            </p:cNvSpPr>
            <p:nvPr/>
          </p:nvSpPr>
          <p:spPr bwMode="auto">
            <a:xfrm>
              <a:off x="915" y="892"/>
              <a:ext cx="2686" cy="13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659" anchor="b">
              <a:spAutoFit/>
            </a:bodyPr>
            <a:lstStyle/>
            <a:p>
              <a:r>
                <a:rPr lang="ru-RU" sz="1224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Широкоформатная торговля</a:t>
              </a:r>
            </a:p>
          </p:txBody>
        </p:sp>
      </p:grpSp>
      <p:grpSp>
        <p:nvGrpSpPr>
          <p:cNvPr id="48" name="Group 6"/>
          <p:cNvGrpSpPr>
            <a:grpSpLocks/>
          </p:cNvGrpSpPr>
          <p:nvPr/>
        </p:nvGrpSpPr>
        <p:grpSpPr bwMode="auto">
          <a:xfrm>
            <a:off x="6743194" y="3428670"/>
            <a:ext cx="2921372" cy="210567"/>
            <a:chOff x="915" y="892"/>
            <a:chExt cx="2686" cy="130"/>
          </a:xfrm>
        </p:grpSpPr>
        <p:cxnSp>
          <p:nvCxnSpPr>
            <p:cNvPr id="51" name="AutoShape 249"/>
            <p:cNvCxnSpPr>
              <a:cxnSpLocks noChangeShapeType="1"/>
              <a:stCxn id="60" idx="4"/>
              <a:endCxn id="60" idx="6"/>
            </p:cNvCxnSpPr>
            <p:nvPr/>
          </p:nvCxnSpPr>
          <p:spPr bwMode="auto">
            <a:xfrm>
              <a:off x="915" y="1022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0" name="AutoShape 250"/>
            <p:cNvSpPr>
              <a:spLocks noChangeArrowheads="1"/>
            </p:cNvSpPr>
            <p:nvPr/>
          </p:nvSpPr>
          <p:spPr bwMode="auto">
            <a:xfrm>
              <a:off x="915" y="892"/>
              <a:ext cx="2686" cy="13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659" anchor="b">
              <a:spAutoFit/>
            </a:bodyPr>
            <a:lstStyle/>
            <a:p>
              <a:r>
                <a:rPr lang="ru-RU" sz="1224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Мелкоформатная</a:t>
              </a:r>
              <a:r>
                <a:rPr lang="ru-RU" sz="1224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торговля</a:t>
              </a:r>
            </a:p>
          </p:txBody>
        </p:sp>
      </p:grpSp>
      <p:cxnSp>
        <p:nvCxnSpPr>
          <p:cNvPr id="72" name="Straight Connector 71"/>
          <p:cNvCxnSpPr>
            <a:cxnSpLocks/>
          </p:cNvCxnSpPr>
          <p:nvPr/>
        </p:nvCxnSpPr>
        <p:spPr>
          <a:xfrm>
            <a:off x="3668858" y="5723735"/>
            <a:ext cx="5995709" cy="0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11"/>
          <p:cNvSpPr txBox="1">
            <a:spLocks/>
          </p:cNvSpPr>
          <p:nvPr/>
        </p:nvSpPr>
        <p:spPr>
          <a:xfrm>
            <a:off x="6743194" y="5759005"/>
            <a:ext cx="2921372" cy="57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/>
            <a:r>
              <a:rPr lang="ru-RU" sz="122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Размещаются в переходах, где невозможна широкоформатная торговля</a:t>
            </a:r>
            <a:endParaRPr lang="en-US" sz="122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11"/>
          <p:cNvSpPr txBox="1">
            <a:spLocks/>
          </p:cNvSpPr>
          <p:nvPr/>
        </p:nvSpPr>
        <p:spPr>
          <a:xfrm>
            <a:off x="3668856" y="3664505"/>
            <a:ext cx="2954123" cy="19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/>
            <a:r>
              <a:rPr lang="ru-RU" sz="122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Павильоны площадью </a:t>
            </a:r>
            <a:r>
              <a:rPr lang="en-US" sz="122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ru-RU" sz="122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-40 кв.</a:t>
            </a:r>
            <a:r>
              <a:rPr lang="en-US" sz="122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2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</a:t>
            </a:r>
            <a:endParaRPr lang="en-US" sz="1224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11"/>
          <p:cNvSpPr txBox="1">
            <a:spLocks/>
          </p:cNvSpPr>
          <p:nvPr/>
        </p:nvSpPr>
        <p:spPr>
          <a:xfrm>
            <a:off x="6743194" y="3664505"/>
            <a:ext cx="2921372" cy="19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/>
            <a:r>
              <a:rPr lang="ru-RU" sz="122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Павильоны площадью 4-15 кв.м.</a:t>
            </a:r>
            <a:endParaRPr lang="en-US" sz="122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tangle 11"/>
          <p:cNvSpPr txBox="1">
            <a:spLocks/>
          </p:cNvSpPr>
          <p:nvPr/>
        </p:nvSpPr>
        <p:spPr>
          <a:xfrm>
            <a:off x="3668856" y="3938405"/>
            <a:ext cx="2921372" cy="384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/>
            <a:r>
              <a:rPr lang="ru-RU" sz="122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Новый формат торговли: единый вид фасадов павильонов</a:t>
            </a:r>
            <a:endParaRPr lang="en-US" sz="122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11"/>
          <p:cNvSpPr txBox="1">
            <a:spLocks/>
          </p:cNvSpPr>
          <p:nvPr/>
        </p:nvSpPr>
        <p:spPr>
          <a:xfrm>
            <a:off x="6743194" y="3938405"/>
            <a:ext cx="2921372" cy="384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/>
            <a:r>
              <a:rPr lang="ru-RU" sz="122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Автоматизированные зоны торговли и услуг</a:t>
            </a:r>
            <a:endParaRPr lang="en-US" sz="122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angle 11"/>
          <p:cNvSpPr txBox="1">
            <a:spLocks/>
          </p:cNvSpPr>
          <p:nvPr/>
        </p:nvSpPr>
        <p:spPr>
          <a:xfrm>
            <a:off x="3668856" y="5239872"/>
            <a:ext cx="2921372" cy="384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/>
            <a:r>
              <a:rPr lang="ru-RU" sz="122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Узнаваемые бренды и надежная репутация</a:t>
            </a:r>
            <a:endParaRPr lang="en-US" sz="122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11"/>
          <p:cNvSpPr txBox="1">
            <a:spLocks/>
          </p:cNvSpPr>
          <p:nvPr/>
        </p:nvSpPr>
        <p:spPr>
          <a:xfrm>
            <a:off x="6743194" y="5239872"/>
            <a:ext cx="2921372" cy="384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/>
            <a:r>
              <a:rPr lang="ru-RU" sz="122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Арендаторы: малый и средний бизнес</a:t>
            </a:r>
            <a:r>
              <a:rPr lang="en-US" sz="122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2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ectangle 11"/>
          <p:cNvSpPr txBox="1">
            <a:spLocks/>
          </p:cNvSpPr>
          <p:nvPr/>
        </p:nvSpPr>
        <p:spPr>
          <a:xfrm>
            <a:off x="3668856" y="4400721"/>
            <a:ext cx="2921372" cy="56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/>
            <a:r>
              <a:rPr lang="ru-RU" sz="122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Ассортимент: </a:t>
            </a:r>
            <a:r>
              <a:rPr lang="ru-RU" sz="1224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фаст-фуд, мобильная </a:t>
            </a:r>
            <a:r>
              <a:rPr lang="ru-RU" sz="122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связь, мелкая электроника, </a:t>
            </a:r>
            <a:r>
              <a:rPr lang="ru-RU" sz="1224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книги/канцелярия, </a:t>
            </a:r>
            <a:r>
              <a:rPr lang="ru-RU" sz="122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одежда и обувь</a:t>
            </a:r>
            <a:endParaRPr lang="en-US" sz="122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ctangle 11"/>
          <p:cNvSpPr txBox="1">
            <a:spLocks/>
          </p:cNvSpPr>
          <p:nvPr/>
        </p:nvSpPr>
        <p:spPr>
          <a:xfrm>
            <a:off x="6743194" y="4442498"/>
            <a:ext cx="2921372" cy="57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/>
            <a:r>
              <a:rPr lang="ru-RU" sz="122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Ассортимент: пресса, цветы, </a:t>
            </a:r>
            <a:r>
              <a:rPr lang="ru-RU" sz="1224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бытовые услуги, аксессуары</a:t>
            </a:r>
            <a:r>
              <a:rPr lang="ru-RU" sz="122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одежда, медицинские товары </a:t>
            </a:r>
            <a:endParaRPr lang="en-US" sz="122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Connector 79"/>
          <p:cNvCxnSpPr>
            <a:cxnSpLocks/>
          </p:cNvCxnSpPr>
          <p:nvPr/>
        </p:nvCxnSpPr>
        <p:spPr>
          <a:xfrm>
            <a:off x="3668854" y="5197131"/>
            <a:ext cx="5995711" cy="0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154709" y="3895662"/>
            <a:ext cx="3177805" cy="0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cxnSpLocks/>
          </p:cNvCxnSpPr>
          <p:nvPr/>
        </p:nvCxnSpPr>
        <p:spPr>
          <a:xfrm>
            <a:off x="131897" y="4374000"/>
            <a:ext cx="3177805" cy="0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cxnSpLocks/>
          </p:cNvCxnSpPr>
          <p:nvPr/>
        </p:nvCxnSpPr>
        <p:spPr>
          <a:xfrm>
            <a:off x="117033" y="5276334"/>
            <a:ext cx="3177805" cy="0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cxnSpLocks/>
          </p:cNvCxnSpPr>
          <p:nvPr/>
        </p:nvCxnSpPr>
        <p:spPr>
          <a:xfrm>
            <a:off x="131897" y="5004000"/>
            <a:ext cx="3177805" cy="0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57"/>
          <p:cNvGrpSpPr>
            <a:grpSpLocks/>
          </p:cNvGrpSpPr>
          <p:nvPr/>
        </p:nvGrpSpPr>
        <p:grpSpPr bwMode="auto">
          <a:xfrm>
            <a:off x="212613" y="1530520"/>
            <a:ext cx="3256768" cy="179791"/>
            <a:chOff x="3707" y="357"/>
            <a:chExt cx="1849" cy="111"/>
          </a:xfrm>
        </p:grpSpPr>
        <p:sp>
          <p:nvSpPr>
            <p:cNvPr id="74" name="Rectangle 5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721" y="435"/>
              <a:ext cx="1811" cy="33"/>
            </a:xfrm>
            <a:prstGeom prst="rect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C0C0C0">
                    <a:gamma/>
                    <a:tint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3297" tIns="46649" rIns="93297" bIns="46649" numCol="1" anchor="ctr" anchorCtr="0" compatLnSpc="1">
              <a:prstTxWarp prst="textNoShape">
                <a:avLst/>
              </a:prstTxWarp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endParaRPr lang="ru-RU" sz="1224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75" name="Freeform 59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3707" y="357"/>
              <a:ext cx="1849" cy="79"/>
            </a:xfrm>
            <a:custGeom>
              <a:avLst/>
              <a:gdLst>
                <a:gd name="T0" fmla="*/ 0 w 1737"/>
                <a:gd name="T1" fmla="*/ 156 h 156"/>
                <a:gd name="T2" fmla="*/ 1737 w 1737"/>
                <a:gd name="T3" fmla="*/ 156 h 156"/>
                <a:gd name="T4" fmla="*/ 1467 w 1737"/>
                <a:gd name="T5" fmla="*/ 0 h 156"/>
                <a:gd name="T6" fmla="*/ 1518 w 1737"/>
                <a:gd name="T7" fmla="*/ 89 h 156"/>
                <a:gd name="T8" fmla="*/ 73 w 1737"/>
                <a:gd name="T9" fmla="*/ 89 h 156"/>
                <a:gd name="T10" fmla="*/ 0 w 1737"/>
                <a:gd name="T11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37" h="156">
                  <a:moveTo>
                    <a:pt x="0" y="156"/>
                  </a:moveTo>
                  <a:lnTo>
                    <a:pt x="1737" y="156"/>
                  </a:lnTo>
                  <a:lnTo>
                    <a:pt x="1467" y="0"/>
                  </a:lnTo>
                  <a:lnTo>
                    <a:pt x="1518" y="89"/>
                  </a:lnTo>
                  <a:lnTo>
                    <a:pt x="73" y="89"/>
                  </a:lnTo>
                  <a:lnTo>
                    <a:pt x="0" y="156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horz" wrap="none" lIns="93297" tIns="46649" rIns="93297" bIns="46649" numCol="1" anchor="ctr" anchorCtr="0" compatLnSpc="1">
              <a:prstTxWarp prst="textNoShape">
                <a:avLst/>
              </a:prstTxWarp>
            </a:bodyPr>
            <a:lstStyle/>
            <a:p>
              <a:endParaRPr lang="ru-RU" sz="1224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3" name="Group 11"/>
          <p:cNvGrpSpPr>
            <a:grpSpLocks/>
          </p:cNvGrpSpPr>
          <p:nvPr/>
        </p:nvGrpSpPr>
        <p:grpSpPr bwMode="auto">
          <a:xfrm>
            <a:off x="3653628" y="1606387"/>
            <a:ext cx="6109949" cy="106351"/>
            <a:chOff x="1860" y="560"/>
            <a:chExt cx="3696" cy="56"/>
          </a:xfrm>
        </p:grpSpPr>
        <p:sp>
          <p:nvSpPr>
            <p:cNvPr id="84" name="Rectangle 12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860" y="577"/>
              <a:ext cx="3696" cy="39"/>
            </a:xfrm>
            <a:prstGeom prst="rect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C0C0C0">
                    <a:gamma/>
                    <a:tint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3297" tIns="46649" rIns="93297" bIns="46649" numCol="1" anchor="ctr" anchorCtr="0" compatLnSpc="1">
              <a:prstTxWarp prst="textNoShape">
                <a:avLst/>
              </a:prstTxWarp>
            </a:bodyPr>
            <a:lstStyle/>
            <a:p>
              <a:endParaRPr lang="ru-RU" sz="1224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13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flipV="1">
              <a:off x="1860" y="560"/>
              <a:ext cx="3696" cy="29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horz" wrap="none" lIns="93297" tIns="46649" rIns="93297" bIns="46649" numCol="1" anchor="ctr" anchorCtr="0" compatLnSpc="1">
              <a:prstTxWarp prst="textNoShape">
                <a:avLst/>
              </a:prstTxWarp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endParaRPr lang="ru-RU" sz="1224"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53" name="Picture 2" descr="C:\Users\user\Desktop\ШТРИХ\pavilion_metro_v17_gallery_23_04_2014_01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257" y="1833132"/>
            <a:ext cx="2691246" cy="155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8" name="Picture 12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5179" y="1814701"/>
            <a:ext cx="2708727" cy="1554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Rectangle 11"/>
          <p:cNvSpPr txBox="1">
            <a:spLocks/>
          </p:cNvSpPr>
          <p:nvPr/>
        </p:nvSpPr>
        <p:spPr>
          <a:xfrm>
            <a:off x="3653628" y="5824755"/>
            <a:ext cx="2921372" cy="384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/>
            <a:r>
              <a:rPr lang="ru-RU" sz="122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Размещаются преимущественно на новых станциях</a:t>
            </a:r>
            <a:endParaRPr lang="en-US" sz="122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712" name="Picture 16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294" y="1814702"/>
            <a:ext cx="2797447" cy="1554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ln w="3175">
            <a:miter lim="400000"/>
          </a:ln>
        </p:spPr>
        <p:txBody>
          <a:bodyPr wrap="square" lIns="0" tIns="0" rIns="0" bIns="0" anchor="t" anchorCtr="0">
            <a:spAutoFit/>
          </a:bodyPr>
          <a:lstStyle/>
          <a:p>
            <a:r>
              <a:rPr lang="ru-RU" kern="1200" dirty="0" smtClean="0">
                <a:solidFill>
                  <a:srgbClr val="D62828"/>
                </a:solidFill>
                <a:latin typeface="FuturaDemiC"/>
                <a:ea typeface="FuturaDemiC"/>
                <a:cs typeface="FuturaDemiC"/>
              </a:rPr>
              <a:t>В </a:t>
            </a:r>
            <a:r>
              <a:rPr lang="ru-RU" kern="1200" dirty="0">
                <a:solidFill>
                  <a:srgbClr val="D62828"/>
                </a:solidFill>
                <a:latin typeface="FuturaDemiC"/>
                <a:ea typeface="FuturaDemiC"/>
                <a:cs typeface="FuturaDemiC"/>
              </a:rPr>
              <a:t>результате реализации программы благоустройства подземных пешеходных переходов и вестибюлей изменится внешний вид торговых площадей</a:t>
            </a:r>
          </a:p>
        </p:txBody>
      </p:sp>
    </p:spTree>
    <p:extLst>
      <p:ext uri="{BB962C8B-B14F-4D97-AF65-F5344CB8AC3E}">
        <p14:creationId xmlns:p14="http://schemas.microsoft.com/office/powerpoint/2010/main" val="137289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76312" y="5139000"/>
            <a:ext cx="9446688" cy="675000"/>
          </a:xfrm>
          <a:prstGeom prst="roundRect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 smtClean="0">
              <a:solidFill>
                <a:schemeClr val="tx1"/>
              </a:solidFill>
            </a:endParaRPr>
          </a:p>
        </p:txBody>
      </p:sp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01737314"/>
              </p:ext>
            </p:extLst>
          </p:nvPr>
        </p:nvGraphicFramePr>
        <p:xfrm>
          <a:off x="292" y="1"/>
          <a:ext cx="175472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2" y="1"/>
                        <a:ext cx="175472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3"/>
            </p:custDataLst>
          </p:nvPr>
        </p:nvSpPr>
        <p:spPr bwMode="auto">
          <a:xfrm>
            <a:off x="292" y="1"/>
            <a:ext cx="175472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/>
            <a:endParaRPr lang="en-US" sz="1020" dirty="0" err="1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276312" y="201338"/>
            <a:ext cx="9317829" cy="1292662"/>
          </a:xfrm>
          <a:ln w="3175">
            <a:miter lim="400000"/>
          </a:ln>
        </p:spPr>
        <p:txBody>
          <a:bodyPr wrap="square" lIns="0" tIns="0" rIns="0" bIns="0" anchor="t" anchorCtr="0">
            <a:spAutoFit/>
          </a:bodyPr>
          <a:lstStyle/>
          <a:p>
            <a:r>
              <a:rPr lang="ru-RU" kern="1200" dirty="0" smtClean="0">
                <a:solidFill>
                  <a:srgbClr val="D62828"/>
                </a:solidFill>
                <a:latin typeface="FuturaDemiC"/>
                <a:ea typeface="FuturaDemiC"/>
                <a:cs typeface="FuturaDemiC"/>
              </a:rPr>
              <a:t>Для </a:t>
            </a:r>
            <a:r>
              <a:rPr lang="ru-RU" kern="1200" dirty="0">
                <a:solidFill>
                  <a:srgbClr val="D62828"/>
                </a:solidFill>
                <a:latin typeface="FuturaDemiC"/>
                <a:ea typeface="FuturaDemiC"/>
                <a:cs typeface="FuturaDemiC"/>
              </a:rPr>
              <a:t>обеспечения информационной прозрачности и поддержки малого </a:t>
            </a:r>
            <a:r>
              <a:rPr lang="ru-RU" kern="1200" dirty="0" smtClean="0">
                <a:solidFill>
                  <a:srgbClr val="D62828"/>
                </a:solidFill>
                <a:latin typeface="FuturaDemiC"/>
                <a:ea typeface="FuturaDemiC"/>
                <a:cs typeface="FuturaDemiC"/>
              </a:rPr>
              <a:t>бизнеса – текущих субарендаторов в переходах, Департаментом </a:t>
            </a:r>
            <a:r>
              <a:rPr lang="ru-RU" kern="1200" dirty="0">
                <a:solidFill>
                  <a:srgbClr val="D62828"/>
                </a:solidFill>
                <a:latin typeface="FuturaDemiC"/>
                <a:ea typeface="FuturaDemiC"/>
                <a:cs typeface="FuturaDemiC"/>
              </a:rPr>
              <a:t>транспорта совместно с ГБУ </a:t>
            </a:r>
            <a:r>
              <a:rPr lang="ru-RU" kern="1200" dirty="0" smtClean="0">
                <a:solidFill>
                  <a:srgbClr val="D62828"/>
                </a:solidFill>
                <a:latin typeface="FuturaDemiC"/>
                <a:ea typeface="FuturaDemiC"/>
                <a:cs typeface="FuturaDemiC"/>
              </a:rPr>
              <a:t>«Малый </a:t>
            </a:r>
            <a:r>
              <a:rPr lang="ru-RU" kern="1200" dirty="0">
                <a:solidFill>
                  <a:srgbClr val="D62828"/>
                </a:solidFill>
                <a:latin typeface="FuturaDemiC"/>
                <a:ea typeface="FuturaDemiC"/>
                <a:cs typeface="FuturaDemiC"/>
              </a:rPr>
              <a:t>бизнес </a:t>
            </a:r>
            <a:r>
              <a:rPr lang="ru-RU" kern="1200" dirty="0" smtClean="0">
                <a:solidFill>
                  <a:srgbClr val="D62828"/>
                </a:solidFill>
                <a:latin typeface="FuturaDemiC"/>
                <a:ea typeface="FuturaDemiC"/>
                <a:cs typeface="FuturaDemiC"/>
              </a:rPr>
              <a:t>Москвы» 26.03.2015 </a:t>
            </a:r>
            <a:r>
              <a:rPr lang="ru-RU" kern="1200" dirty="0">
                <a:solidFill>
                  <a:srgbClr val="D62828"/>
                </a:solidFill>
                <a:latin typeface="FuturaDemiC"/>
                <a:ea typeface="FuturaDemiC"/>
                <a:cs typeface="FuturaDemiC"/>
              </a:rPr>
              <a:t>запущена специальная программа </a:t>
            </a:r>
            <a:r>
              <a:rPr lang="ru-RU" kern="1200" dirty="0" smtClean="0">
                <a:solidFill>
                  <a:srgbClr val="D62828"/>
                </a:solidFill>
                <a:latin typeface="FuturaDemiC"/>
                <a:ea typeface="FuturaDemiC"/>
                <a:cs typeface="FuturaDemiC"/>
              </a:rPr>
              <a:t>поддержки</a:t>
            </a:r>
            <a:endParaRPr lang="ru-RU" kern="1200" dirty="0">
              <a:solidFill>
                <a:srgbClr val="D62828"/>
              </a:solidFill>
              <a:latin typeface="FuturaDemiC"/>
              <a:ea typeface="FuturaDemiC"/>
              <a:cs typeface="FuturaDemiC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6312" y="1325577"/>
            <a:ext cx="935663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endParaRPr lang="ru-RU" sz="1400" b="1" dirty="0" smtClean="0"/>
          </a:p>
          <a:p>
            <a:pPr marL="0" indent="0" algn="just">
              <a:buNone/>
            </a:pPr>
            <a:r>
              <a:rPr lang="ru-RU" sz="1400" b="1" dirty="0" smtClean="0"/>
              <a:t>Цель </a:t>
            </a:r>
            <a:r>
              <a:rPr lang="ru-RU" sz="1400" b="1" dirty="0"/>
              <a:t>проекта: </a:t>
            </a:r>
          </a:p>
          <a:p>
            <a:pPr marL="0" indent="0" algn="just">
              <a:buNone/>
            </a:pPr>
            <a:r>
              <a:rPr lang="ru-RU" sz="1400" dirty="0"/>
              <a:t>Проект направлен на обеспечение информационного взаимодействия с субъектами МСП в целях содействия развитию бизнеса через </a:t>
            </a:r>
            <a:r>
              <a:rPr lang="ru-RU" sz="1400" dirty="0" smtClean="0"/>
              <a:t>привлечение к  </a:t>
            </a:r>
            <a:r>
              <a:rPr lang="ru-RU" sz="1400" dirty="0"/>
              <a:t>участию в тендерах на право заключения договоров аренды торговых площадок, расположенных на территории метрополитена. </a:t>
            </a:r>
            <a:endParaRPr lang="ru-RU" sz="1400" dirty="0" smtClean="0"/>
          </a:p>
          <a:p>
            <a:pPr marL="0" indent="0" algn="just">
              <a:buNone/>
            </a:pPr>
            <a:endParaRPr lang="ru-RU" sz="1400" dirty="0"/>
          </a:p>
          <a:p>
            <a:pPr marL="0" indent="0" algn="just">
              <a:buNone/>
            </a:pPr>
            <a:r>
              <a:rPr lang="ru-RU" sz="1400" b="1" dirty="0" smtClean="0"/>
              <a:t>Программа включает в себя:</a:t>
            </a:r>
            <a:endParaRPr lang="ru-RU" sz="14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Семинары </a:t>
            </a:r>
            <a:r>
              <a:rPr lang="ru-RU" sz="1400" dirty="0"/>
              <a:t>для представителей МСП о планах по реконструкции </a:t>
            </a:r>
            <a:r>
              <a:rPr lang="ru-RU" sz="1400" dirty="0" smtClean="0"/>
              <a:t>переходов </a:t>
            </a:r>
            <a:r>
              <a:rPr lang="ru-RU" sz="1400" dirty="0"/>
              <a:t>метрополитена и проведению аукционов;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Регулярное </a:t>
            </a:r>
            <a:r>
              <a:rPr lang="ru-RU" sz="1400" dirty="0"/>
              <a:t>информирование о ходе работ; </a:t>
            </a:r>
            <a:endParaRPr lang="ru-RU" sz="1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Обучение </a:t>
            </a:r>
            <a:r>
              <a:rPr lang="ru-RU" sz="1400" dirty="0"/>
              <a:t>процедуре участия в аукционе; </a:t>
            </a:r>
            <a:endParaRPr lang="ru-RU" sz="1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Индивидуальная </a:t>
            </a:r>
            <a:r>
              <a:rPr lang="ru-RU" sz="1400" dirty="0"/>
              <a:t>помощь в подготовке документов для участия в </a:t>
            </a:r>
            <a:r>
              <a:rPr lang="ru-RU" sz="1400" dirty="0" smtClean="0"/>
              <a:t>аукционах</a:t>
            </a:r>
            <a:r>
              <a:rPr lang="ru-RU" sz="1400" dirty="0"/>
              <a:t>; </a:t>
            </a:r>
            <a:endParaRPr lang="ru-RU" sz="1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Проведение </a:t>
            </a:r>
            <a:r>
              <a:rPr lang="ru-RU" sz="1400" dirty="0"/>
              <a:t>круглых столов с участием предпринимателей и </a:t>
            </a:r>
            <a:r>
              <a:rPr lang="ru-RU" sz="1400" dirty="0" smtClean="0"/>
              <a:t>общественных организаций. </a:t>
            </a:r>
            <a:endParaRPr lang="ru-RU" sz="1400" dirty="0"/>
          </a:p>
          <a:p>
            <a:pPr algn="just">
              <a:buFont typeface="Wingdings" panose="05000000000000000000" pitchFamily="2" charset="2"/>
              <a:buChar char="§"/>
            </a:pPr>
            <a:endParaRPr lang="ru-RU" sz="1400" dirty="0"/>
          </a:p>
          <a:p>
            <a:pPr algn="just"/>
            <a:r>
              <a:rPr lang="ru-RU" sz="1400" dirty="0" smtClean="0"/>
              <a:t>Для сбора контактов и заявок на участие созданы «Горячая телефонная линия» </a:t>
            </a:r>
            <a:r>
              <a:rPr lang="ru-RU" sz="1400" b="1" dirty="0" smtClean="0"/>
              <a:t>(+7 495 225 1414) </a:t>
            </a:r>
            <a:r>
              <a:rPr lang="ru-RU" sz="1400" dirty="0" smtClean="0"/>
              <a:t>и сайт </a:t>
            </a:r>
            <a:r>
              <a:rPr lang="en-US" sz="1400" b="1" dirty="0" smtClean="0"/>
              <a:t>(</a:t>
            </a:r>
            <a:r>
              <a:rPr lang="en-US" sz="1400" b="1" dirty="0" smtClean="0">
                <a:hlinkClick r:id="rId7"/>
              </a:rPr>
              <a:t>www</a:t>
            </a:r>
            <a:r>
              <a:rPr lang="ru-RU" sz="1400" b="1" dirty="0">
                <a:hlinkClick r:id="rId7"/>
              </a:rPr>
              <a:t>.</a:t>
            </a:r>
            <a:r>
              <a:rPr lang="en-US" sz="1400" b="1" dirty="0" smtClean="0">
                <a:hlinkClick r:id="rId7"/>
              </a:rPr>
              <a:t>metro.mbm.ru</a:t>
            </a:r>
            <a:r>
              <a:rPr lang="en-US" sz="1400" dirty="0" smtClean="0"/>
              <a:t>)</a:t>
            </a:r>
            <a:r>
              <a:rPr lang="ru-RU" sz="1400" dirty="0" smtClean="0"/>
              <a:t>. В переходах метрополитена развешено более 200 информационных </a:t>
            </a:r>
            <a:r>
              <a:rPr lang="ru-RU" sz="1400" dirty="0" err="1" smtClean="0"/>
              <a:t>стикеров</a:t>
            </a:r>
            <a:r>
              <a:rPr lang="ru-RU" sz="1400" dirty="0" smtClean="0"/>
              <a:t>, в торговые точки распространяются</a:t>
            </a:r>
            <a:r>
              <a:rPr lang="ru-RU" sz="1400" dirty="0"/>
              <a:t> </a:t>
            </a:r>
            <a:r>
              <a:rPr lang="ru-RU" sz="1400" dirty="0" smtClean="0"/>
              <a:t>информационные </a:t>
            </a:r>
            <a:r>
              <a:rPr lang="ru-RU" sz="1400" dirty="0" err="1" smtClean="0"/>
              <a:t>лифлеты</a:t>
            </a:r>
            <a:r>
              <a:rPr lang="ru-RU" sz="1400" dirty="0" smtClean="0"/>
              <a:t>. 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b="1" dirty="0" smtClean="0"/>
              <a:t>На 20.04.2015 </a:t>
            </a:r>
            <a:r>
              <a:rPr lang="ru-RU" sz="1400" b="1" dirty="0"/>
              <a:t>для участия в программе зарегистрировались </a:t>
            </a:r>
            <a:r>
              <a:rPr lang="ru-RU" sz="1400" b="1" dirty="0" smtClean="0"/>
              <a:t>около 500 предпринимателей</a:t>
            </a:r>
            <a:r>
              <a:rPr lang="ru-RU" sz="1400" b="1" dirty="0"/>
              <a:t>, прошло </a:t>
            </a:r>
            <a:r>
              <a:rPr lang="ru-RU" sz="1400" b="1" dirty="0" smtClean="0"/>
              <a:t>или зарегистрировались на прохождение обучения: 140 предпринимателей. </a:t>
            </a:r>
            <a:endParaRPr lang="ru-RU" sz="1400" b="1" dirty="0"/>
          </a:p>
          <a:p>
            <a:pPr marL="0" indent="0" algn="just">
              <a:buNone/>
            </a:pPr>
            <a:endParaRPr lang="ru-RU" sz="1400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84096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000" y="210670"/>
            <a:ext cx="9028825" cy="615553"/>
          </a:xfrm>
        </p:spPr>
        <p:txBody>
          <a:bodyPr/>
          <a:lstStyle/>
          <a:p>
            <a:r>
              <a:rPr lang="ru-RU" sz="2000" dirty="0" smtClean="0"/>
              <a:t>Статус работ по благоустройству </a:t>
            </a:r>
            <a:r>
              <a:rPr lang="ru-RU" sz="2000" dirty="0"/>
              <a:t>вестибюлей станций метро и прилегающих к ним подземных пешеходных </a:t>
            </a:r>
            <a:r>
              <a:rPr lang="ru-RU" sz="2000" dirty="0" smtClean="0"/>
              <a:t>переходов</a:t>
            </a:r>
            <a:r>
              <a:rPr lang="ru-RU" sz="2000" dirty="0"/>
              <a:t> </a:t>
            </a:r>
            <a:r>
              <a:rPr lang="ru-RU" sz="2000" dirty="0" smtClean="0"/>
              <a:t>на </a:t>
            </a:r>
            <a:r>
              <a:rPr lang="en-US" sz="2000" dirty="0" smtClean="0"/>
              <a:t>21</a:t>
            </a:r>
            <a:r>
              <a:rPr lang="ru-RU" sz="2000" dirty="0" smtClean="0"/>
              <a:t>.04.2015</a:t>
            </a:r>
            <a:endParaRPr lang="ru-RU" sz="2000" dirty="0"/>
          </a:p>
        </p:txBody>
      </p:sp>
      <p:sp>
        <p:nvSpPr>
          <p:cNvPr id="71" name="Rectangle 4"/>
          <p:cNvSpPr txBox="1">
            <a:spLocks noChangeArrowheads="1"/>
          </p:cNvSpPr>
          <p:nvPr/>
        </p:nvSpPr>
        <p:spPr bwMode="auto">
          <a:xfrm>
            <a:off x="3263377" y="1578598"/>
            <a:ext cx="2170204" cy="200720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2pPr marL="271920" lvl="1" indent="-269692" defTabSz="1257071">
              <a:buClr>
                <a:srgbClr val="D62828"/>
              </a:buClr>
              <a:buSzPct val="125000"/>
              <a:buFont typeface="Wingdings" panose="05000000000000000000" pitchFamily="2" charset="2"/>
              <a:buChar char="§"/>
              <a:defRPr sz="1200">
                <a:latin typeface="FuturaBookC" panose="04000500000000000000" pitchFamily="82" charset="0"/>
              </a:defRPr>
            </a:lvl2pPr>
          </a:lstStyle>
          <a:p>
            <a:pPr marL="262746" lvl="1" indent="-261050">
              <a:buFont typeface="+mj-lt"/>
              <a:buAutoNum type="arabicPeriod"/>
            </a:pPr>
            <a:r>
              <a:rPr lang="ru-RU" sz="1000" b="1" dirty="0">
                <a:latin typeface="+mn-lt"/>
                <a:sym typeface="Arial"/>
              </a:rPr>
              <a:t>Люблино</a:t>
            </a:r>
          </a:p>
          <a:p>
            <a:pPr marL="262746" lvl="1" indent="-261050">
              <a:buFont typeface="+mj-lt"/>
              <a:buAutoNum type="arabicPeriod"/>
            </a:pPr>
            <a:r>
              <a:rPr lang="ru-RU" sz="1000" b="1" dirty="0">
                <a:latin typeface="+mn-lt"/>
                <a:sym typeface="Arial"/>
              </a:rPr>
              <a:t>Кожуховская</a:t>
            </a:r>
          </a:p>
          <a:p>
            <a:pPr marL="262746" lvl="1" indent="-261050">
              <a:buFont typeface="+mj-lt"/>
              <a:buAutoNum type="arabicPeriod"/>
            </a:pPr>
            <a:r>
              <a:rPr lang="ru-RU" sz="1000" b="1" dirty="0">
                <a:latin typeface="+mn-lt"/>
                <a:sym typeface="Arial"/>
              </a:rPr>
              <a:t>Выставочная</a:t>
            </a:r>
          </a:p>
          <a:p>
            <a:pPr marL="262746" lvl="1" indent="-261050">
              <a:buFont typeface="+mj-lt"/>
              <a:buAutoNum type="arabicPeriod"/>
            </a:pPr>
            <a:r>
              <a:rPr lang="ru-RU" sz="1000" b="1" dirty="0">
                <a:latin typeface="+mn-lt"/>
                <a:sym typeface="Arial"/>
              </a:rPr>
              <a:t>Аннино</a:t>
            </a:r>
          </a:p>
          <a:p>
            <a:pPr marL="262746" lvl="1" indent="-261050">
              <a:buFont typeface="+mj-lt"/>
              <a:buAutoNum type="arabicPeriod"/>
            </a:pPr>
            <a:r>
              <a:rPr lang="ru-RU" sz="1000" b="1" dirty="0">
                <a:latin typeface="+mn-lt"/>
                <a:sym typeface="Arial"/>
              </a:rPr>
              <a:t>Чкаловская</a:t>
            </a:r>
          </a:p>
          <a:p>
            <a:pPr marL="262746" lvl="1" indent="-261050">
              <a:buFont typeface="+mj-lt"/>
              <a:buAutoNum type="arabicPeriod"/>
            </a:pPr>
            <a:r>
              <a:rPr lang="ru-RU" sz="1000" b="1" dirty="0">
                <a:latin typeface="+mn-lt"/>
                <a:sym typeface="Arial"/>
              </a:rPr>
              <a:t>Каховская</a:t>
            </a:r>
          </a:p>
          <a:p>
            <a:pPr marL="262746" lvl="1" indent="-261050">
              <a:buFont typeface="+mj-lt"/>
              <a:buAutoNum type="arabicPeriod"/>
            </a:pPr>
            <a:r>
              <a:rPr lang="ru-RU" sz="1000" b="1" dirty="0">
                <a:latin typeface="+mn-lt"/>
                <a:sym typeface="Arial"/>
              </a:rPr>
              <a:t>Деловой центр</a:t>
            </a:r>
          </a:p>
          <a:p>
            <a:pPr marL="262746" lvl="1" indent="-261050">
              <a:buFont typeface="+mj-lt"/>
              <a:buAutoNum type="arabicPeriod"/>
            </a:pPr>
            <a:r>
              <a:rPr lang="ru-RU" sz="1000" b="1" dirty="0">
                <a:latin typeface="+mn-lt"/>
                <a:sym typeface="Arial"/>
              </a:rPr>
              <a:t>Лесопарковая</a:t>
            </a:r>
          </a:p>
          <a:p>
            <a:pPr marL="262746" lvl="1" indent="-261050">
              <a:buFont typeface="+mj-lt"/>
              <a:buAutoNum type="arabicPeriod"/>
            </a:pPr>
            <a:r>
              <a:rPr lang="ru-RU" sz="1000" b="1" dirty="0">
                <a:latin typeface="+mn-lt"/>
                <a:sym typeface="Arial"/>
              </a:rPr>
              <a:t>Марьино</a:t>
            </a:r>
          </a:p>
          <a:p>
            <a:pPr marL="262746" lvl="1" indent="-261050">
              <a:buFont typeface="+mj-lt"/>
              <a:buAutoNum type="arabicPeriod"/>
            </a:pPr>
            <a:r>
              <a:rPr lang="ru-RU" sz="1000" b="1" dirty="0">
                <a:latin typeface="+mn-lt"/>
                <a:sym typeface="Arial"/>
              </a:rPr>
              <a:t>Новогиреево</a:t>
            </a:r>
          </a:p>
          <a:p>
            <a:pPr marL="262746" lvl="1" indent="-261050">
              <a:buFont typeface="+mj-lt"/>
              <a:buAutoNum type="arabicPeriod"/>
            </a:pPr>
            <a:r>
              <a:rPr lang="ru-RU" sz="1000" b="1" dirty="0">
                <a:latin typeface="+mn-lt"/>
                <a:sym typeface="Arial"/>
              </a:rPr>
              <a:t>Речной вокзал</a:t>
            </a:r>
          </a:p>
          <a:p>
            <a:pPr marL="262746" lvl="1" indent="-261050">
              <a:buFont typeface="+mj-lt"/>
              <a:buAutoNum type="arabicPeriod"/>
            </a:pPr>
            <a:r>
              <a:rPr lang="ru-RU" sz="1000" b="1" dirty="0">
                <a:latin typeface="+mn-lt"/>
                <a:sym typeface="Arial"/>
              </a:rPr>
              <a:t>Варшавская</a:t>
            </a:r>
          </a:p>
          <a:p>
            <a:pPr marL="262746" lvl="1" indent="-261050">
              <a:buFont typeface="+mj-lt"/>
              <a:buAutoNum type="arabicPeriod"/>
            </a:pPr>
            <a:r>
              <a:rPr lang="ru-RU" sz="1000" b="1" dirty="0">
                <a:latin typeface="+mn-lt"/>
                <a:sym typeface="Arial"/>
              </a:rPr>
              <a:t>Парк Победы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3257151" y="4898382"/>
            <a:ext cx="2176430" cy="51061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13" tIns="34807" rIns="69613" bIns="34807" rtlCol="0" anchor="ctr"/>
          <a:lstStyle/>
          <a:p>
            <a:pPr algn="ctr"/>
            <a:endParaRPr lang="ru-RU" dirty="0" err="1" smtClean="0">
              <a:solidFill>
                <a:schemeClr val="tx1"/>
              </a:solidFill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5647098" y="4901554"/>
            <a:ext cx="1997488" cy="50553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13" tIns="34807" rIns="69613" bIns="34807" rtlCol="0" anchor="ctr"/>
          <a:lstStyle/>
          <a:p>
            <a:pPr algn="ctr"/>
            <a:endParaRPr lang="ru-RU" dirty="0" err="1" smtClean="0">
              <a:solidFill>
                <a:schemeClr val="tx1"/>
              </a:solidFill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7837876" y="4896590"/>
            <a:ext cx="1997488" cy="50553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13" tIns="34807" rIns="69613" bIns="34807" rtlCol="0" anchor="ctr"/>
          <a:lstStyle/>
          <a:p>
            <a:pPr algn="ctr"/>
            <a:endParaRPr lang="ru-RU" dirty="0" err="1" smtClean="0">
              <a:solidFill>
                <a:schemeClr val="tx1"/>
              </a:solidFill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3257151" y="4180243"/>
            <a:ext cx="2176430" cy="60746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13" tIns="34807" rIns="69613" bIns="34807" rtlCol="0" anchor="ctr"/>
          <a:lstStyle/>
          <a:p>
            <a:pPr marL="0" lvl="1"/>
            <a:r>
              <a:rPr lang="ru-RU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Конкурс отыгран. 06.12.2014 подписан договор с победителем. Ведутся </a:t>
            </a: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СМР</a:t>
            </a:r>
            <a:endParaRPr lang="ru-RU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5647098" y="4180243"/>
            <a:ext cx="1997488" cy="60746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13" tIns="34807" rIns="69613" bIns="34807" rtlCol="0" anchor="ctr"/>
          <a:lstStyle/>
          <a:p>
            <a:pPr marL="0" lvl="1"/>
            <a:r>
              <a:rPr lang="ru-RU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Конкурс </a:t>
            </a: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отыгран.  31.03.2015 подписан </a:t>
            </a:r>
            <a:r>
              <a:rPr lang="ru-RU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договор </a:t>
            </a: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 победителем.  Ведутся СМР</a:t>
            </a:r>
            <a:endParaRPr lang="ru-RU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7837876" y="4180243"/>
            <a:ext cx="1997488" cy="60746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13" tIns="34807" rIns="69613" bIns="34807" rtlCol="0" anchor="ctr"/>
          <a:lstStyle/>
          <a:p>
            <a:pPr marL="0" lvl="1"/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Конкурс объявлен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5649566" y="1578599"/>
            <a:ext cx="1997488" cy="200720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 smtClean="0">
                <a:solidFill>
                  <a:schemeClr val="tx1"/>
                </a:solidFill>
                <a:sym typeface="Arial"/>
              </a:rPr>
              <a:t>Воробьевы </a:t>
            </a:r>
            <a:r>
              <a:rPr lang="ru-RU" sz="1000" b="1" dirty="0">
                <a:solidFill>
                  <a:schemeClr val="tx1"/>
                </a:solidFill>
                <a:sym typeface="Arial"/>
              </a:rPr>
              <a:t>горы</a:t>
            </a: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>
                <a:solidFill>
                  <a:schemeClr val="tx1"/>
                </a:solidFill>
                <a:sym typeface="Arial"/>
              </a:rPr>
              <a:t>Римская</a:t>
            </a: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>
                <a:solidFill>
                  <a:schemeClr val="tx1"/>
                </a:solidFill>
                <a:sym typeface="Arial"/>
              </a:rPr>
              <a:t>Коньково</a:t>
            </a: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>
                <a:solidFill>
                  <a:schemeClr val="tx1"/>
                </a:solidFill>
                <a:sym typeface="Arial"/>
              </a:rPr>
              <a:t>Пражская</a:t>
            </a: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>
                <a:solidFill>
                  <a:schemeClr val="tx1"/>
                </a:solidFill>
                <a:sym typeface="Arial"/>
              </a:rPr>
              <a:t>Юго-Западная</a:t>
            </a: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>
                <a:solidFill>
                  <a:schemeClr val="tx1"/>
                </a:solidFill>
                <a:sym typeface="Arial"/>
              </a:rPr>
              <a:t>Крестьянская застава</a:t>
            </a: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>
                <a:solidFill>
                  <a:schemeClr val="tx1"/>
                </a:solidFill>
                <a:sym typeface="Arial"/>
              </a:rPr>
              <a:t>Марксистская</a:t>
            </a: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>
                <a:solidFill>
                  <a:schemeClr val="tx1"/>
                </a:solidFill>
                <a:sym typeface="Arial"/>
              </a:rPr>
              <a:t>Дубровка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7837683" y="1578599"/>
            <a:ext cx="1997488" cy="200720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>
                <a:sym typeface="Arial"/>
              </a:rPr>
              <a:t>Южная</a:t>
            </a: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 err="1">
                <a:sym typeface="Arial"/>
              </a:rPr>
              <a:t>Шаболовская</a:t>
            </a:r>
            <a:endParaRPr lang="ru-RU" sz="1000" b="1" dirty="0">
              <a:sym typeface="Arial"/>
            </a:endParaRP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>
                <a:sym typeface="Arial"/>
              </a:rPr>
              <a:t>Баррикадная</a:t>
            </a: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>
                <a:sym typeface="Arial"/>
              </a:rPr>
              <a:t>Алексеевская</a:t>
            </a: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>
                <a:sym typeface="Arial"/>
              </a:rPr>
              <a:t>Волжская</a:t>
            </a: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>
                <a:sym typeface="Arial"/>
              </a:rPr>
              <a:t>Алма-Атинская</a:t>
            </a: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>
                <a:sym typeface="Arial"/>
              </a:rPr>
              <a:t>Цветной бульвар</a:t>
            </a: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>
                <a:sym typeface="Arial"/>
              </a:rPr>
              <a:t>Тропарево</a:t>
            </a: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>
                <a:sym typeface="Arial"/>
              </a:rPr>
              <a:t>Планерная</a:t>
            </a: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>
                <a:sym typeface="Arial"/>
              </a:rPr>
              <a:t>Кузнецкий мост</a:t>
            </a: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 smtClean="0">
                <a:sym typeface="Arial"/>
              </a:rPr>
              <a:t>Волоколамская</a:t>
            </a:r>
            <a:endParaRPr lang="ru-RU" sz="1000" b="1" dirty="0">
              <a:sym typeface="Arial"/>
            </a:endParaRP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>
                <a:sym typeface="Arial"/>
              </a:rPr>
              <a:t>Домодедовская</a:t>
            </a:r>
          </a:p>
        </p:txBody>
      </p:sp>
      <p:sp>
        <p:nvSpPr>
          <p:cNvPr id="85" name="Rectangle 9"/>
          <p:cNvSpPr/>
          <p:nvPr/>
        </p:nvSpPr>
        <p:spPr>
          <a:xfrm>
            <a:off x="13414" y="2642415"/>
            <a:ext cx="822275" cy="239571"/>
          </a:xfrm>
          <a:prstGeom prst="rect">
            <a:avLst/>
          </a:prstGeom>
        </p:spPr>
        <p:txBody>
          <a:bodyPr wrap="square" lIns="69613" tIns="34807" rIns="69613" bIns="34807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  <a:latin typeface="+mn-lt"/>
              </a:rPr>
              <a:t>Станции</a:t>
            </a:r>
            <a:endParaRPr lang="en-GB" sz="11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86" name="Rectangle 62"/>
          <p:cNvSpPr/>
          <p:nvPr/>
        </p:nvSpPr>
        <p:spPr>
          <a:xfrm>
            <a:off x="14931" y="4357811"/>
            <a:ext cx="822275" cy="239571"/>
          </a:xfrm>
          <a:prstGeom prst="rect">
            <a:avLst/>
          </a:prstGeom>
        </p:spPr>
        <p:txBody>
          <a:bodyPr wrap="square" lIns="69613" tIns="34807" rIns="69613" bIns="34807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  <a:latin typeface="+mn-lt"/>
              </a:rPr>
              <a:t>Статус</a:t>
            </a:r>
            <a:endParaRPr lang="en-GB" sz="11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91" name="AutoShape 250"/>
          <p:cNvSpPr>
            <a:spLocks noChangeArrowheads="1"/>
          </p:cNvSpPr>
          <p:nvPr/>
        </p:nvSpPr>
        <p:spPr bwMode="auto">
          <a:xfrm>
            <a:off x="3334759" y="1219483"/>
            <a:ext cx="2194749" cy="196711"/>
          </a:xfrm>
          <a:prstGeom prst="leftRightArrow">
            <a:avLst>
              <a:gd name="adj1" fmla="val 100000"/>
              <a:gd name="adj2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9746" anchor="b">
            <a:spAutoFit/>
          </a:bodyPr>
          <a:lstStyle/>
          <a:p>
            <a:pPr algn="ctr" defTabSz="683820">
              <a:buClr>
                <a:schemeClr val="tx2"/>
              </a:buClr>
              <a:buSzPct val="125000"/>
            </a:pPr>
            <a:r>
              <a:rPr lang="en-US" altLang="ru-RU" sz="1200" b="1" dirty="0">
                <a:solidFill>
                  <a:srgbClr val="000000"/>
                </a:solidFill>
                <a:latin typeface="+mn-lt"/>
                <a:cs typeface="Arial" pitchFamily="34" charset="0"/>
                <a:sym typeface="Arial" pitchFamily="34" charset="0"/>
              </a:rPr>
              <a:t>2</a:t>
            </a:r>
            <a:r>
              <a:rPr lang="ru-RU" altLang="ru-RU" sz="1200" b="1" dirty="0" smtClean="0">
                <a:solidFill>
                  <a:srgbClr val="000000"/>
                </a:solidFill>
                <a:latin typeface="+mn-lt"/>
                <a:cs typeface="Arial" pitchFamily="34" charset="0"/>
                <a:sym typeface="Arial" pitchFamily="34" charset="0"/>
              </a:rPr>
              <a:t> </a:t>
            </a:r>
            <a:r>
              <a:rPr lang="ru-RU" altLang="ru-RU" sz="1200" b="1" dirty="0">
                <a:solidFill>
                  <a:srgbClr val="000000"/>
                </a:solidFill>
                <a:latin typeface="+mn-lt"/>
                <a:cs typeface="Arial" pitchFamily="34" charset="0"/>
                <a:sym typeface="Arial" pitchFamily="34" charset="0"/>
              </a:rPr>
              <a:t>лот (13 станций)</a:t>
            </a:r>
          </a:p>
        </p:txBody>
      </p:sp>
      <p:cxnSp>
        <p:nvCxnSpPr>
          <p:cNvPr id="92" name="Прямая соединительная линия 91"/>
          <p:cNvCxnSpPr/>
          <p:nvPr/>
        </p:nvCxnSpPr>
        <p:spPr>
          <a:xfrm>
            <a:off x="3215448" y="1469633"/>
            <a:ext cx="2068613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3" name="AutoShape 250"/>
          <p:cNvSpPr>
            <a:spLocks noChangeArrowheads="1"/>
          </p:cNvSpPr>
          <p:nvPr/>
        </p:nvSpPr>
        <p:spPr bwMode="auto">
          <a:xfrm>
            <a:off x="5530718" y="1219483"/>
            <a:ext cx="2194749" cy="196711"/>
          </a:xfrm>
          <a:prstGeom prst="leftRightArrow">
            <a:avLst>
              <a:gd name="adj1" fmla="val 100000"/>
              <a:gd name="adj2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9746" anchor="b">
            <a:spAutoFit/>
          </a:bodyPr>
          <a:lstStyle/>
          <a:p>
            <a:pPr algn="ctr" defTabSz="683820">
              <a:buClr>
                <a:schemeClr val="tx2"/>
              </a:buClr>
              <a:buSzPct val="125000"/>
            </a:pPr>
            <a:r>
              <a:rPr lang="en-US" altLang="ru-RU" sz="1200" b="1" dirty="0">
                <a:solidFill>
                  <a:srgbClr val="000000"/>
                </a:solidFill>
                <a:latin typeface="+mn-lt"/>
                <a:cs typeface="Arial" pitchFamily="34" charset="0"/>
                <a:sym typeface="Arial" pitchFamily="34" charset="0"/>
              </a:rPr>
              <a:t>3</a:t>
            </a:r>
            <a:r>
              <a:rPr lang="ru-RU" altLang="ru-RU" sz="1200" b="1" dirty="0" smtClean="0">
                <a:solidFill>
                  <a:srgbClr val="000000"/>
                </a:solidFill>
                <a:latin typeface="+mn-lt"/>
                <a:cs typeface="Arial" pitchFamily="34" charset="0"/>
                <a:sym typeface="Arial" pitchFamily="34" charset="0"/>
              </a:rPr>
              <a:t> </a:t>
            </a:r>
            <a:r>
              <a:rPr lang="ru-RU" altLang="ru-RU" sz="1200" b="1" dirty="0">
                <a:solidFill>
                  <a:srgbClr val="000000"/>
                </a:solidFill>
                <a:latin typeface="+mn-lt"/>
                <a:cs typeface="Arial" pitchFamily="34" charset="0"/>
                <a:sym typeface="Arial" pitchFamily="34" charset="0"/>
              </a:rPr>
              <a:t>лот (8 станций)</a:t>
            </a:r>
          </a:p>
        </p:txBody>
      </p:sp>
      <p:cxnSp>
        <p:nvCxnSpPr>
          <p:cNvPr id="94" name="Прямая соединительная линия 93"/>
          <p:cNvCxnSpPr/>
          <p:nvPr/>
        </p:nvCxnSpPr>
        <p:spPr>
          <a:xfrm>
            <a:off x="5592382" y="1469633"/>
            <a:ext cx="2068613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5" name="AutoShape 250"/>
          <p:cNvSpPr>
            <a:spLocks noChangeArrowheads="1"/>
          </p:cNvSpPr>
          <p:nvPr/>
        </p:nvSpPr>
        <p:spPr bwMode="auto">
          <a:xfrm>
            <a:off x="7726676" y="1219483"/>
            <a:ext cx="2194749" cy="196711"/>
          </a:xfrm>
          <a:prstGeom prst="leftRightArrow">
            <a:avLst>
              <a:gd name="adj1" fmla="val 100000"/>
              <a:gd name="adj2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9746" anchor="b">
            <a:spAutoFit/>
          </a:bodyPr>
          <a:lstStyle/>
          <a:p>
            <a:pPr algn="ctr" defTabSz="683820">
              <a:buClr>
                <a:schemeClr val="tx2"/>
              </a:buClr>
              <a:buSzPct val="125000"/>
            </a:pPr>
            <a:r>
              <a:rPr lang="en-US" altLang="ru-RU" sz="1200" b="1" dirty="0">
                <a:solidFill>
                  <a:srgbClr val="000000"/>
                </a:solidFill>
                <a:latin typeface="+mn-lt"/>
                <a:cs typeface="Arial" pitchFamily="34" charset="0"/>
                <a:sym typeface="Arial" pitchFamily="34" charset="0"/>
              </a:rPr>
              <a:t>4</a:t>
            </a:r>
            <a:r>
              <a:rPr lang="ru-RU" altLang="ru-RU" sz="1200" b="1" dirty="0" smtClean="0">
                <a:solidFill>
                  <a:srgbClr val="000000"/>
                </a:solidFill>
                <a:latin typeface="+mn-lt"/>
                <a:cs typeface="Arial" pitchFamily="34" charset="0"/>
                <a:sym typeface="Arial" pitchFamily="34" charset="0"/>
              </a:rPr>
              <a:t> лот (12 станций)</a:t>
            </a:r>
            <a:endParaRPr lang="ru-RU" altLang="ru-RU" sz="1200" b="1" dirty="0">
              <a:solidFill>
                <a:srgbClr val="000000"/>
              </a:solidFill>
              <a:latin typeface="+mn-lt"/>
              <a:cs typeface="Arial" pitchFamily="34" charset="0"/>
              <a:sym typeface="Arial" pitchFamily="34" charset="0"/>
            </a:endParaRPr>
          </a:p>
        </p:txBody>
      </p:sp>
      <p:cxnSp>
        <p:nvCxnSpPr>
          <p:cNvPr id="96" name="Прямая соединительная линия 95"/>
          <p:cNvCxnSpPr/>
          <p:nvPr/>
        </p:nvCxnSpPr>
        <p:spPr>
          <a:xfrm>
            <a:off x="7788341" y="1469633"/>
            <a:ext cx="2068613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7" name="Freeform 46"/>
          <p:cNvSpPr>
            <a:spLocks/>
          </p:cNvSpPr>
          <p:nvPr>
            <p:custDataLst>
              <p:tags r:id="rId1"/>
            </p:custDataLst>
          </p:nvPr>
        </p:nvSpPr>
        <p:spPr bwMode="auto">
          <a:xfrm rot="10800000">
            <a:off x="5598432" y="1532879"/>
            <a:ext cx="167702" cy="2118146"/>
          </a:xfrm>
          <a:custGeom>
            <a:avLst/>
            <a:gdLst>
              <a:gd name="T0" fmla="*/ 0 w 276"/>
              <a:gd name="T1" fmla="*/ 0 h 3132"/>
              <a:gd name="T2" fmla="*/ 2147483647 w 276"/>
              <a:gd name="T3" fmla="*/ 0 h 3132"/>
              <a:gd name="T4" fmla="*/ 2147483647 w 276"/>
              <a:gd name="T5" fmla="*/ 2147483647 h 3132"/>
              <a:gd name="T6" fmla="*/ 0 w 276"/>
              <a:gd name="T7" fmla="*/ 2147483647 h 3132"/>
              <a:gd name="T8" fmla="*/ 0 60000 65536"/>
              <a:gd name="T9" fmla="*/ 0 60000 65536"/>
              <a:gd name="T10" fmla="*/ 0 60000 65536"/>
              <a:gd name="T11" fmla="*/ 0 60000 65536"/>
              <a:gd name="T12" fmla="*/ 0 w 276"/>
              <a:gd name="T13" fmla="*/ 0 h 3132"/>
              <a:gd name="T14" fmla="*/ 276 w 276"/>
              <a:gd name="T15" fmla="*/ 3132 h 31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6" h="3132">
                <a:moveTo>
                  <a:pt x="0" y="0"/>
                </a:moveTo>
                <a:lnTo>
                  <a:pt x="276" y="0"/>
                </a:lnTo>
                <a:lnTo>
                  <a:pt x="276" y="3132"/>
                </a:lnTo>
                <a:lnTo>
                  <a:pt x="0" y="3132"/>
                </a:lnTo>
              </a:path>
            </a:pathLst>
          </a:cu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139558" tIns="69780" rIns="139558" bIns="69780"/>
          <a:lstStyle/>
          <a:p>
            <a:endParaRPr lang="ru-RU" sz="1800">
              <a:cs typeface="Arial"/>
              <a:sym typeface="Arial"/>
            </a:endParaRPr>
          </a:p>
        </p:txBody>
      </p:sp>
      <p:sp>
        <p:nvSpPr>
          <p:cNvPr id="99" name="Freeform 46"/>
          <p:cNvSpPr>
            <a:spLocks/>
          </p:cNvSpPr>
          <p:nvPr>
            <p:custDataLst>
              <p:tags r:id="rId2"/>
            </p:custDataLst>
          </p:nvPr>
        </p:nvSpPr>
        <p:spPr bwMode="auto">
          <a:xfrm rot="10800000">
            <a:off x="3156318" y="1532878"/>
            <a:ext cx="167702" cy="2118147"/>
          </a:xfrm>
          <a:custGeom>
            <a:avLst/>
            <a:gdLst>
              <a:gd name="T0" fmla="*/ 0 w 276"/>
              <a:gd name="T1" fmla="*/ 0 h 3132"/>
              <a:gd name="T2" fmla="*/ 2147483647 w 276"/>
              <a:gd name="T3" fmla="*/ 0 h 3132"/>
              <a:gd name="T4" fmla="*/ 2147483647 w 276"/>
              <a:gd name="T5" fmla="*/ 2147483647 h 3132"/>
              <a:gd name="T6" fmla="*/ 0 w 276"/>
              <a:gd name="T7" fmla="*/ 2147483647 h 3132"/>
              <a:gd name="T8" fmla="*/ 0 60000 65536"/>
              <a:gd name="T9" fmla="*/ 0 60000 65536"/>
              <a:gd name="T10" fmla="*/ 0 60000 65536"/>
              <a:gd name="T11" fmla="*/ 0 60000 65536"/>
              <a:gd name="T12" fmla="*/ 0 w 276"/>
              <a:gd name="T13" fmla="*/ 0 h 3132"/>
              <a:gd name="T14" fmla="*/ 276 w 276"/>
              <a:gd name="T15" fmla="*/ 3132 h 31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6" h="3132">
                <a:moveTo>
                  <a:pt x="0" y="0"/>
                </a:moveTo>
                <a:lnTo>
                  <a:pt x="276" y="0"/>
                </a:lnTo>
                <a:lnTo>
                  <a:pt x="276" y="3132"/>
                </a:lnTo>
                <a:lnTo>
                  <a:pt x="0" y="3132"/>
                </a:lnTo>
              </a:path>
            </a:pathLst>
          </a:cu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139558" tIns="69780" rIns="139558" bIns="69780"/>
          <a:lstStyle/>
          <a:p>
            <a:endParaRPr lang="ru-RU" sz="1800">
              <a:cs typeface="Arial"/>
              <a:sym typeface="Arial"/>
            </a:endParaRPr>
          </a:p>
        </p:txBody>
      </p:sp>
      <p:sp>
        <p:nvSpPr>
          <p:cNvPr id="100" name="Freeform 46"/>
          <p:cNvSpPr>
            <a:spLocks/>
          </p:cNvSpPr>
          <p:nvPr>
            <p:custDataLst>
              <p:tags r:id="rId3"/>
            </p:custDataLst>
          </p:nvPr>
        </p:nvSpPr>
        <p:spPr bwMode="auto">
          <a:xfrm rot="10800000">
            <a:off x="7796810" y="1532879"/>
            <a:ext cx="167702" cy="2118146"/>
          </a:xfrm>
          <a:custGeom>
            <a:avLst/>
            <a:gdLst>
              <a:gd name="T0" fmla="*/ 0 w 276"/>
              <a:gd name="T1" fmla="*/ 0 h 3132"/>
              <a:gd name="T2" fmla="*/ 2147483647 w 276"/>
              <a:gd name="T3" fmla="*/ 0 h 3132"/>
              <a:gd name="T4" fmla="*/ 2147483647 w 276"/>
              <a:gd name="T5" fmla="*/ 2147483647 h 3132"/>
              <a:gd name="T6" fmla="*/ 0 w 276"/>
              <a:gd name="T7" fmla="*/ 2147483647 h 3132"/>
              <a:gd name="T8" fmla="*/ 0 60000 65536"/>
              <a:gd name="T9" fmla="*/ 0 60000 65536"/>
              <a:gd name="T10" fmla="*/ 0 60000 65536"/>
              <a:gd name="T11" fmla="*/ 0 60000 65536"/>
              <a:gd name="T12" fmla="*/ 0 w 276"/>
              <a:gd name="T13" fmla="*/ 0 h 3132"/>
              <a:gd name="T14" fmla="*/ 276 w 276"/>
              <a:gd name="T15" fmla="*/ 3132 h 31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6" h="3132">
                <a:moveTo>
                  <a:pt x="0" y="0"/>
                </a:moveTo>
                <a:lnTo>
                  <a:pt x="276" y="0"/>
                </a:lnTo>
                <a:lnTo>
                  <a:pt x="276" y="3132"/>
                </a:lnTo>
                <a:lnTo>
                  <a:pt x="0" y="3132"/>
                </a:lnTo>
              </a:path>
            </a:pathLst>
          </a:cu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139558" tIns="69780" rIns="139558" bIns="69780"/>
          <a:lstStyle/>
          <a:p>
            <a:endParaRPr lang="ru-RU" sz="1800">
              <a:cs typeface="Arial"/>
              <a:sym typeface="Arial"/>
            </a:endParaRPr>
          </a:p>
        </p:txBody>
      </p:sp>
      <p:sp>
        <p:nvSpPr>
          <p:cNvPr id="105" name="Freeform 46"/>
          <p:cNvSpPr>
            <a:spLocks/>
          </p:cNvSpPr>
          <p:nvPr>
            <p:custDataLst>
              <p:tags r:id="rId4"/>
            </p:custDataLst>
          </p:nvPr>
        </p:nvSpPr>
        <p:spPr bwMode="auto">
          <a:xfrm rot="10800000">
            <a:off x="3162118" y="4136769"/>
            <a:ext cx="167706" cy="679716"/>
          </a:xfrm>
          <a:custGeom>
            <a:avLst/>
            <a:gdLst>
              <a:gd name="T0" fmla="*/ 0 w 276"/>
              <a:gd name="T1" fmla="*/ 0 h 3132"/>
              <a:gd name="T2" fmla="*/ 2147483647 w 276"/>
              <a:gd name="T3" fmla="*/ 0 h 3132"/>
              <a:gd name="T4" fmla="*/ 2147483647 w 276"/>
              <a:gd name="T5" fmla="*/ 2147483647 h 3132"/>
              <a:gd name="T6" fmla="*/ 0 w 276"/>
              <a:gd name="T7" fmla="*/ 2147483647 h 3132"/>
              <a:gd name="T8" fmla="*/ 0 60000 65536"/>
              <a:gd name="T9" fmla="*/ 0 60000 65536"/>
              <a:gd name="T10" fmla="*/ 0 60000 65536"/>
              <a:gd name="T11" fmla="*/ 0 60000 65536"/>
              <a:gd name="T12" fmla="*/ 0 w 276"/>
              <a:gd name="T13" fmla="*/ 0 h 3132"/>
              <a:gd name="T14" fmla="*/ 276 w 276"/>
              <a:gd name="T15" fmla="*/ 3132 h 31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6" h="3132">
                <a:moveTo>
                  <a:pt x="0" y="0"/>
                </a:moveTo>
                <a:lnTo>
                  <a:pt x="276" y="0"/>
                </a:lnTo>
                <a:lnTo>
                  <a:pt x="276" y="3132"/>
                </a:lnTo>
                <a:lnTo>
                  <a:pt x="0" y="3132"/>
                </a:lnTo>
              </a:path>
            </a:pathLst>
          </a:cu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139558" tIns="69780" rIns="139558" bIns="69780"/>
          <a:lstStyle/>
          <a:p>
            <a:endParaRPr lang="ru-RU" sz="1800">
              <a:cs typeface="Arial"/>
              <a:sym typeface="Arial"/>
            </a:endParaRPr>
          </a:p>
        </p:txBody>
      </p:sp>
      <p:sp>
        <p:nvSpPr>
          <p:cNvPr id="107" name="Freeform 46"/>
          <p:cNvSpPr>
            <a:spLocks/>
          </p:cNvSpPr>
          <p:nvPr>
            <p:custDataLst>
              <p:tags r:id="rId5"/>
            </p:custDataLst>
          </p:nvPr>
        </p:nvSpPr>
        <p:spPr bwMode="auto">
          <a:xfrm rot="10800000">
            <a:off x="5591202" y="4136769"/>
            <a:ext cx="167706" cy="679716"/>
          </a:xfrm>
          <a:custGeom>
            <a:avLst/>
            <a:gdLst>
              <a:gd name="T0" fmla="*/ 0 w 276"/>
              <a:gd name="T1" fmla="*/ 0 h 3132"/>
              <a:gd name="T2" fmla="*/ 2147483647 w 276"/>
              <a:gd name="T3" fmla="*/ 0 h 3132"/>
              <a:gd name="T4" fmla="*/ 2147483647 w 276"/>
              <a:gd name="T5" fmla="*/ 2147483647 h 3132"/>
              <a:gd name="T6" fmla="*/ 0 w 276"/>
              <a:gd name="T7" fmla="*/ 2147483647 h 3132"/>
              <a:gd name="T8" fmla="*/ 0 60000 65536"/>
              <a:gd name="T9" fmla="*/ 0 60000 65536"/>
              <a:gd name="T10" fmla="*/ 0 60000 65536"/>
              <a:gd name="T11" fmla="*/ 0 60000 65536"/>
              <a:gd name="T12" fmla="*/ 0 w 276"/>
              <a:gd name="T13" fmla="*/ 0 h 3132"/>
              <a:gd name="T14" fmla="*/ 276 w 276"/>
              <a:gd name="T15" fmla="*/ 3132 h 31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6" h="3132">
                <a:moveTo>
                  <a:pt x="0" y="0"/>
                </a:moveTo>
                <a:lnTo>
                  <a:pt x="276" y="0"/>
                </a:lnTo>
                <a:lnTo>
                  <a:pt x="276" y="3132"/>
                </a:lnTo>
                <a:lnTo>
                  <a:pt x="0" y="3132"/>
                </a:lnTo>
              </a:path>
            </a:pathLst>
          </a:cu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139558" tIns="69780" rIns="139558" bIns="69780"/>
          <a:lstStyle/>
          <a:p>
            <a:endParaRPr lang="ru-RU" sz="1800">
              <a:cs typeface="Arial"/>
              <a:sym typeface="Arial"/>
            </a:endParaRPr>
          </a:p>
        </p:txBody>
      </p:sp>
      <p:sp>
        <p:nvSpPr>
          <p:cNvPr id="109" name="Freeform 46"/>
          <p:cNvSpPr>
            <a:spLocks/>
          </p:cNvSpPr>
          <p:nvPr>
            <p:custDataLst>
              <p:tags r:id="rId6"/>
            </p:custDataLst>
          </p:nvPr>
        </p:nvSpPr>
        <p:spPr bwMode="auto">
          <a:xfrm rot="10800000">
            <a:off x="7796806" y="4136769"/>
            <a:ext cx="167706" cy="679716"/>
          </a:xfrm>
          <a:custGeom>
            <a:avLst/>
            <a:gdLst>
              <a:gd name="T0" fmla="*/ 0 w 276"/>
              <a:gd name="T1" fmla="*/ 0 h 3132"/>
              <a:gd name="T2" fmla="*/ 2147483647 w 276"/>
              <a:gd name="T3" fmla="*/ 0 h 3132"/>
              <a:gd name="T4" fmla="*/ 2147483647 w 276"/>
              <a:gd name="T5" fmla="*/ 2147483647 h 3132"/>
              <a:gd name="T6" fmla="*/ 0 w 276"/>
              <a:gd name="T7" fmla="*/ 2147483647 h 3132"/>
              <a:gd name="T8" fmla="*/ 0 60000 65536"/>
              <a:gd name="T9" fmla="*/ 0 60000 65536"/>
              <a:gd name="T10" fmla="*/ 0 60000 65536"/>
              <a:gd name="T11" fmla="*/ 0 60000 65536"/>
              <a:gd name="T12" fmla="*/ 0 w 276"/>
              <a:gd name="T13" fmla="*/ 0 h 3132"/>
              <a:gd name="T14" fmla="*/ 276 w 276"/>
              <a:gd name="T15" fmla="*/ 3132 h 31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6" h="3132">
                <a:moveTo>
                  <a:pt x="0" y="0"/>
                </a:moveTo>
                <a:lnTo>
                  <a:pt x="276" y="0"/>
                </a:lnTo>
                <a:lnTo>
                  <a:pt x="276" y="3132"/>
                </a:lnTo>
                <a:lnTo>
                  <a:pt x="0" y="3132"/>
                </a:lnTo>
              </a:path>
            </a:pathLst>
          </a:cu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139558" tIns="69780" rIns="139558" bIns="69780"/>
          <a:lstStyle/>
          <a:p>
            <a:endParaRPr lang="ru-RU" sz="1800">
              <a:cs typeface="Arial"/>
              <a:sym typeface="Arial"/>
            </a:endParaRPr>
          </a:p>
        </p:txBody>
      </p:sp>
      <p:sp>
        <p:nvSpPr>
          <p:cNvPr id="112" name="Freeform 46"/>
          <p:cNvSpPr>
            <a:spLocks/>
          </p:cNvSpPr>
          <p:nvPr>
            <p:custDataLst>
              <p:tags r:id="rId7"/>
            </p:custDataLst>
          </p:nvPr>
        </p:nvSpPr>
        <p:spPr bwMode="auto">
          <a:xfrm rot="10800000">
            <a:off x="3162117" y="4846941"/>
            <a:ext cx="173506" cy="536463"/>
          </a:xfrm>
          <a:custGeom>
            <a:avLst/>
            <a:gdLst>
              <a:gd name="T0" fmla="*/ 0 w 276"/>
              <a:gd name="T1" fmla="*/ 0 h 3132"/>
              <a:gd name="T2" fmla="*/ 2147483647 w 276"/>
              <a:gd name="T3" fmla="*/ 0 h 3132"/>
              <a:gd name="T4" fmla="*/ 2147483647 w 276"/>
              <a:gd name="T5" fmla="*/ 2147483647 h 3132"/>
              <a:gd name="T6" fmla="*/ 0 w 276"/>
              <a:gd name="T7" fmla="*/ 2147483647 h 3132"/>
              <a:gd name="T8" fmla="*/ 0 60000 65536"/>
              <a:gd name="T9" fmla="*/ 0 60000 65536"/>
              <a:gd name="T10" fmla="*/ 0 60000 65536"/>
              <a:gd name="T11" fmla="*/ 0 60000 65536"/>
              <a:gd name="T12" fmla="*/ 0 w 276"/>
              <a:gd name="T13" fmla="*/ 0 h 3132"/>
              <a:gd name="T14" fmla="*/ 276 w 276"/>
              <a:gd name="T15" fmla="*/ 3132 h 31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6" h="3132">
                <a:moveTo>
                  <a:pt x="0" y="0"/>
                </a:moveTo>
                <a:lnTo>
                  <a:pt x="276" y="0"/>
                </a:lnTo>
                <a:lnTo>
                  <a:pt x="276" y="3132"/>
                </a:lnTo>
                <a:lnTo>
                  <a:pt x="0" y="3132"/>
                </a:lnTo>
              </a:path>
            </a:pathLst>
          </a:cu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139558" tIns="69780" rIns="139558" bIns="69780"/>
          <a:lstStyle/>
          <a:p>
            <a:endParaRPr lang="ru-RU" sz="1800">
              <a:cs typeface="Arial"/>
              <a:sym typeface="Arial"/>
            </a:endParaRPr>
          </a:p>
        </p:txBody>
      </p:sp>
      <p:sp>
        <p:nvSpPr>
          <p:cNvPr id="113" name="Rectangle 4"/>
          <p:cNvSpPr txBox="1">
            <a:spLocks noChangeArrowheads="1"/>
          </p:cNvSpPr>
          <p:nvPr/>
        </p:nvSpPr>
        <p:spPr bwMode="auto">
          <a:xfrm>
            <a:off x="3263377" y="5004631"/>
            <a:ext cx="2170204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2pPr marL="271920" lvl="1" indent="-269692" defTabSz="1257071">
              <a:buClr>
                <a:srgbClr val="D62828"/>
              </a:buClr>
              <a:buSzPct val="125000"/>
              <a:buFont typeface="Wingdings" panose="05000000000000000000" pitchFamily="2" charset="2"/>
              <a:buChar char="§"/>
              <a:defRPr sz="1200">
                <a:latin typeface="FuturaBookC" panose="04000500000000000000" pitchFamily="82" charset="0"/>
              </a:defRPr>
            </a:lvl2pPr>
          </a:lstStyle>
          <a:p>
            <a:pPr marL="1696" lvl="1" indent="0">
              <a:buNone/>
            </a:pPr>
            <a:r>
              <a:rPr lang="ru-RU" sz="1000" dirty="0" smtClean="0">
                <a:latin typeface="+mn-lt"/>
                <a:sym typeface="Arial"/>
              </a:rPr>
              <a:t>Сроки окончания СМР  </a:t>
            </a:r>
            <a:r>
              <a:rPr lang="ru-RU" sz="1000" dirty="0">
                <a:latin typeface="+mn-lt"/>
                <a:sym typeface="Arial"/>
              </a:rPr>
              <a:t>-</a:t>
            </a:r>
            <a:r>
              <a:rPr lang="ru-RU" sz="1000" dirty="0" smtClean="0">
                <a:latin typeface="+mn-lt"/>
                <a:sym typeface="Arial"/>
              </a:rPr>
              <a:t> июнь 2015 </a:t>
            </a:r>
          </a:p>
        </p:txBody>
      </p:sp>
      <p:sp>
        <p:nvSpPr>
          <p:cNvPr id="114" name="Freeform 46"/>
          <p:cNvSpPr>
            <a:spLocks/>
          </p:cNvSpPr>
          <p:nvPr>
            <p:custDataLst>
              <p:tags r:id="rId8"/>
            </p:custDataLst>
          </p:nvPr>
        </p:nvSpPr>
        <p:spPr bwMode="auto">
          <a:xfrm rot="10800000">
            <a:off x="5591202" y="4846941"/>
            <a:ext cx="173506" cy="536463"/>
          </a:xfrm>
          <a:custGeom>
            <a:avLst/>
            <a:gdLst>
              <a:gd name="T0" fmla="*/ 0 w 276"/>
              <a:gd name="T1" fmla="*/ 0 h 3132"/>
              <a:gd name="T2" fmla="*/ 2147483647 w 276"/>
              <a:gd name="T3" fmla="*/ 0 h 3132"/>
              <a:gd name="T4" fmla="*/ 2147483647 w 276"/>
              <a:gd name="T5" fmla="*/ 2147483647 h 3132"/>
              <a:gd name="T6" fmla="*/ 0 w 276"/>
              <a:gd name="T7" fmla="*/ 2147483647 h 3132"/>
              <a:gd name="T8" fmla="*/ 0 60000 65536"/>
              <a:gd name="T9" fmla="*/ 0 60000 65536"/>
              <a:gd name="T10" fmla="*/ 0 60000 65536"/>
              <a:gd name="T11" fmla="*/ 0 60000 65536"/>
              <a:gd name="T12" fmla="*/ 0 w 276"/>
              <a:gd name="T13" fmla="*/ 0 h 3132"/>
              <a:gd name="T14" fmla="*/ 276 w 276"/>
              <a:gd name="T15" fmla="*/ 3132 h 31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6" h="3132">
                <a:moveTo>
                  <a:pt x="0" y="0"/>
                </a:moveTo>
                <a:lnTo>
                  <a:pt x="276" y="0"/>
                </a:lnTo>
                <a:lnTo>
                  <a:pt x="276" y="3132"/>
                </a:lnTo>
                <a:lnTo>
                  <a:pt x="0" y="3132"/>
                </a:lnTo>
              </a:path>
            </a:pathLst>
          </a:cu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139558" tIns="69780" rIns="139558" bIns="69780"/>
          <a:lstStyle/>
          <a:p>
            <a:endParaRPr lang="ru-RU" sz="1800">
              <a:cs typeface="Arial"/>
              <a:sym typeface="Arial"/>
            </a:endParaRPr>
          </a:p>
        </p:txBody>
      </p:sp>
      <p:sp>
        <p:nvSpPr>
          <p:cNvPr id="115" name="Rectangle 4"/>
          <p:cNvSpPr txBox="1">
            <a:spLocks noChangeArrowheads="1"/>
          </p:cNvSpPr>
          <p:nvPr/>
        </p:nvSpPr>
        <p:spPr bwMode="auto">
          <a:xfrm>
            <a:off x="5649566" y="4992951"/>
            <a:ext cx="19916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2pPr marL="271920" lvl="1" indent="-269692" defTabSz="1257071">
              <a:buClr>
                <a:srgbClr val="D62828"/>
              </a:buClr>
              <a:buSzPct val="125000"/>
              <a:buFont typeface="Wingdings" panose="05000000000000000000" pitchFamily="2" charset="2"/>
              <a:buChar char="§"/>
              <a:defRPr sz="1200">
                <a:latin typeface="FuturaBookC" panose="04000500000000000000" pitchFamily="82" charset="0"/>
              </a:defRPr>
            </a:lvl2pPr>
          </a:lstStyle>
          <a:p>
            <a:pPr marL="1696" lvl="1" indent="0">
              <a:buNone/>
            </a:pPr>
            <a:r>
              <a:rPr lang="ru-RU" sz="1000" dirty="0" smtClean="0">
                <a:latin typeface="+mn-lt"/>
                <a:sym typeface="Arial"/>
              </a:rPr>
              <a:t>Планируемые сроки окончания СМР – июль 2015</a:t>
            </a:r>
            <a:endParaRPr lang="ru-RU" sz="1000" dirty="0">
              <a:latin typeface="+mn-lt"/>
              <a:sym typeface="Arial"/>
            </a:endParaRPr>
          </a:p>
        </p:txBody>
      </p:sp>
      <p:sp>
        <p:nvSpPr>
          <p:cNvPr id="116" name="Freeform 46"/>
          <p:cNvSpPr>
            <a:spLocks/>
          </p:cNvSpPr>
          <p:nvPr>
            <p:custDataLst>
              <p:tags r:id="rId9"/>
            </p:custDataLst>
          </p:nvPr>
        </p:nvSpPr>
        <p:spPr bwMode="auto">
          <a:xfrm rot="10800000">
            <a:off x="7796805" y="4846941"/>
            <a:ext cx="173506" cy="536463"/>
          </a:xfrm>
          <a:custGeom>
            <a:avLst/>
            <a:gdLst>
              <a:gd name="T0" fmla="*/ 0 w 276"/>
              <a:gd name="T1" fmla="*/ 0 h 3132"/>
              <a:gd name="T2" fmla="*/ 2147483647 w 276"/>
              <a:gd name="T3" fmla="*/ 0 h 3132"/>
              <a:gd name="T4" fmla="*/ 2147483647 w 276"/>
              <a:gd name="T5" fmla="*/ 2147483647 h 3132"/>
              <a:gd name="T6" fmla="*/ 0 w 276"/>
              <a:gd name="T7" fmla="*/ 2147483647 h 3132"/>
              <a:gd name="T8" fmla="*/ 0 60000 65536"/>
              <a:gd name="T9" fmla="*/ 0 60000 65536"/>
              <a:gd name="T10" fmla="*/ 0 60000 65536"/>
              <a:gd name="T11" fmla="*/ 0 60000 65536"/>
              <a:gd name="T12" fmla="*/ 0 w 276"/>
              <a:gd name="T13" fmla="*/ 0 h 3132"/>
              <a:gd name="T14" fmla="*/ 276 w 276"/>
              <a:gd name="T15" fmla="*/ 3132 h 31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6" h="3132">
                <a:moveTo>
                  <a:pt x="0" y="0"/>
                </a:moveTo>
                <a:lnTo>
                  <a:pt x="276" y="0"/>
                </a:lnTo>
                <a:lnTo>
                  <a:pt x="276" y="3132"/>
                </a:lnTo>
                <a:lnTo>
                  <a:pt x="0" y="3132"/>
                </a:lnTo>
              </a:path>
            </a:pathLst>
          </a:cu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139558" tIns="69780" rIns="139558" bIns="69780"/>
          <a:lstStyle/>
          <a:p>
            <a:endParaRPr lang="ru-RU" sz="1800">
              <a:cs typeface="Arial"/>
              <a:sym typeface="Arial"/>
            </a:endParaRPr>
          </a:p>
        </p:txBody>
      </p:sp>
      <p:sp>
        <p:nvSpPr>
          <p:cNvPr id="117" name="Rectangle 4"/>
          <p:cNvSpPr txBox="1">
            <a:spLocks noChangeArrowheads="1"/>
          </p:cNvSpPr>
          <p:nvPr/>
        </p:nvSpPr>
        <p:spPr bwMode="auto">
          <a:xfrm>
            <a:off x="7840388" y="4987708"/>
            <a:ext cx="19947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2pPr marL="271920" lvl="1" indent="-269692" defTabSz="1257071">
              <a:buClr>
                <a:srgbClr val="D62828"/>
              </a:buClr>
              <a:buSzPct val="125000"/>
              <a:buFont typeface="Wingdings" panose="05000000000000000000" pitchFamily="2" charset="2"/>
              <a:buChar char="§"/>
              <a:defRPr sz="1200">
                <a:latin typeface="FuturaBookC" panose="04000500000000000000" pitchFamily="82" charset="0"/>
              </a:defRPr>
            </a:lvl2pPr>
          </a:lstStyle>
          <a:p>
            <a:pPr marL="1696" lvl="1" indent="0">
              <a:buNone/>
            </a:pPr>
            <a:r>
              <a:rPr lang="ru-RU" sz="1000" dirty="0" smtClean="0">
                <a:latin typeface="+mn-lt"/>
                <a:sym typeface="Arial"/>
              </a:rPr>
              <a:t>Срок завершения конкурсной процедуры – апрель 2015</a:t>
            </a:r>
            <a:endParaRPr lang="ru-RU" sz="1000" dirty="0">
              <a:latin typeface="+mn-lt"/>
              <a:sym typeface="Arial"/>
            </a:endParaRPr>
          </a:p>
        </p:txBody>
      </p:sp>
      <p:sp>
        <p:nvSpPr>
          <p:cNvPr id="118" name="Rectangle 62"/>
          <p:cNvSpPr/>
          <p:nvPr/>
        </p:nvSpPr>
        <p:spPr>
          <a:xfrm>
            <a:off x="14931" y="4971157"/>
            <a:ext cx="822275" cy="239571"/>
          </a:xfrm>
          <a:prstGeom prst="rect">
            <a:avLst/>
          </a:prstGeom>
        </p:spPr>
        <p:txBody>
          <a:bodyPr wrap="square" lIns="69613" tIns="34807" rIns="69613" bIns="34807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  <a:latin typeface="+mn-lt"/>
              </a:rPr>
              <a:t>Сроки</a:t>
            </a:r>
            <a:endParaRPr lang="en-GB" sz="11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2" name="Прямоугольник 75"/>
          <p:cNvSpPr/>
          <p:nvPr/>
        </p:nvSpPr>
        <p:spPr>
          <a:xfrm>
            <a:off x="920580" y="4180243"/>
            <a:ext cx="2089179" cy="60746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13" tIns="34807" rIns="69613" bIns="34807" rtlCol="0" anchor="ctr"/>
          <a:lstStyle/>
          <a:p>
            <a:pPr marL="0" lvl="1"/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Согласование конкурсной документации </a:t>
            </a:r>
            <a:endParaRPr lang="ru-RU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3" name="Прямоугольник 82"/>
          <p:cNvSpPr/>
          <p:nvPr/>
        </p:nvSpPr>
        <p:spPr>
          <a:xfrm>
            <a:off x="920580" y="1578599"/>
            <a:ext cx="2089179" cy="200720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>
                <a:sym typeface="Arial"/>
              </a:rPr>
              <a:t>Трубная</a:t>
            </a: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>
                <a:sym typeface="Arial"/>
              </a:rPr>
              <a:t>Борисово</a:t>
            </a: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>
                <a:sym typeface="Arial"/>
              </a:rPr>
              <a:t>Достоевская</a:t>
            </a: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>
                <a:sym typeface="Arial"/>
              </a:rPr>
              <a:t>Новокосино</a:t>
            </a: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>
                <a:sym typeface="Arial"/>
              </a:rPr>
              <a:t>Марьина роща</a:t>
            </a: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>
                <a:sym typeface="Arial"/>
              </a:rPr>
              <a:t>Митино</a:t>
            </a: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>
                <a:sym typeface="Arial"/>
              </a:rPr>
              <a:t>Жулебино</a:t>
            </a: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 err="1">
                <a:sym typeface="Arial"/>
              </a:rPr>
              <a:t>Пятницкое</a:t>
            </a:r>
            <a:r>
              <a:rPr lang="ru-RU" sz="1000" b="1" dirty="0">
                <a:sym typeface="Arial"/>
              </a:rPr>
              <a:t> шоссе</a:t>
            </a: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 err="1">
                <a:sym typeface="Arial"/>
              </a:rPr>
              <a:t>Зябликово</a:t>
            </a:r>
            <a:endParaRPr lang="ru-RU" sz="1000" b="1" dirty="0">
              <a:sym typeface="Arial"/>
            </a:endParaRP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>
                <a:sym typeface="Arial"/>
              </a:rPr>
              <a:t>Строгино</a:t>
            </a: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 err="1">
                <a:sym typeface="Arial"/>
              </a:rPr>
              <a:t>Шипиловская</a:t>
            </a:r>
            <a:endParaRPr lang="ru-RU" sz="1000" b="1" dirty="0">
              <a:sym typeface="Arial"/>
            </a:endParaRP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 err="1" smtClean="0">
                <a:sym typeface="Arial"/>
              </a:rPr>
              <a:t>Лермонтовский</a:t>
            </a:r>
            <a:r>
              <a:rPr lang="ru-RU" sz="1000" b="1" dirty="0" smtClean="0">
                <a:sym typeface="Arial"/>
              </a:rPr>
              <a:t> проспект</a:t>
            </a:r>
            <a:endParaRPr lang="ru-RU" sz="1000" b="1" dirty="0"/>
          </a:p>
        </p:txBody>
      </p:sp>
      <p:sp>
        <p:nvSpPr>
          <p:cNvPr id="54" name="AutoShape 250"/>
          <p:cNvSpPr>
            <a:spLocks noChangeArrowheads="1"/>
          </p:cNvSpPr>
          <p:nvPr/>
        </p:nvSpPr>
        <p:spPr bwMode="auto">
          <a:xfrm>
            <a:off x="818169" y="1219483"/>
            <a:ext cx="2194749" cy="196711"/>
          </a:xfrm>
          <a:prstGeom prst="leftRightArrow">
            <a:avLst>
              <a:gd name="adj1" fmla="val 100000"/>
              <a:gd name="adj2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9746" anchor="b">
            <a:spAutoFit/>
          </a:bodyPr>
          <a:lstStyle/>
          <a:p>
            <a:pPr algn="ctr" defTabSz="683820">
              <a:buClr>
                <a:schemeClr val="tx2"/>
              </a:buClr>
              <a:buSzPct val="125000"/>
            </a:pPr>
            <a:r>
              <a:rPr lang="en-US" altLang="ru-RU" sz="1200" b="1" dirty="0">
                <a:solidFill>
                  <a:srgbClr val="000000"/>
                </a:solidFill>
                <a:latin typeface="+mn-lt"/>
                <a:cs typeface="Arial" pitchFamily="34" charset="0"/>
                <a:sym typeface="Arial" pitchFamily="34" charset="0"/>
              </a:rPr>
              <a:t>1</a:t>
            </a:r>
            <a:r>
              <a:rPr lang="ru-RU" altLang="ru-RU" sz="1200" b="1" dirty="0" smtClean="0">
                <a:solidFill>
                  <a:srgbClr val="000000"/>
                </a:solidFill>
                <a:latin typeface="+mn-lt"/>
                <a:cs typeface="Arial" pitchFamily="34" charset="0"/>
                <a:sym typeface="Arial" pitchFamily="34" charset="0"/>
              </a:rPr>
              <a:t> лот </a:t>
            </a:r>
            <a:r>
              <a:rPr lang="ru-RU" altLang="ru-RU" sz="1200" b="1" dirty="0">
                <a:solidFill>
                  <a:srgbClr val="000000"/>
                </a:solidFill>
                <a:latin typeface="+mn-lt"/>
                <a:cs typeface="Arial" pitchFamily="34" charset="0"/>
                <a:sym typeface="Arial" pitchFamily="34" charset="0"/>
              </a:rPr>
              <a:t>(12 станций)</a:t>
            </a:r>
          </a:p>
        </p:txBody>
      </p:sp>
      <p:sp>
        <p:nvSpPr>
          <p:cNvPr id="55" name="Freeform 46"/>
          <p:cNvSpPr>
            <a:spLocks/>
          </p:cNvSpPr>
          <p:nvPr>
            <p:custDataLst>
              <p:tags r:id="rId10"/>
            </p:custDataLst>
          </p:nvPr>
        </p:nvSpPr>
        <p:spPr bwMode="auto">
          <a:xfrm rot="10800000">
            <a:off x="876209" y="1532878"/>
            <a:ext cx="167702" cy="2118147"/>
          </a:xfrm>
          <a:custGeom>
            <a:avLst/>
            <a:gdLst>
              <a:gd name="T0" fmla="*/ 0 w 276"/>
              <a:gd name="T1" fmla="*/ 0 h 3132"/>
              <a:gd name="T2" fmla="*/ 2147483647 w 276"/>
              <a:gd name="T3" fmla="*/ 0 h 3132"/>
              <a:gd name="T4" fmla="*/ 2147483647 w 276"/>
              <a:gd name="T5" fmla="*/ 2147483647 h 3132"/>
              <a:gd name="T6" fmla="*/ 0 w 276"/>
              <a:gd name="T7" fmla="*/ 2147483647 h 3132"/>
              <a:gd name="T8" fmla="*/ 0 60000 65536"/>
              <a:gd name="T9" fmla="*/ 0 60000 65536"/>
              <a:gd name="T10" fmla="*/ 0 60000 65536"/>
              <a:gd name="T11" fmla="*/ 0 60000 65536"/>
              <a:gd name="T12" fmla="*/ 0 w 276"/>
              <a:gd name="T13" fmla="*/ 0 h 3132"/>
              <a:gd name="T14" fmla="*/ 276 w 276"/>
              <a:gd name="T15" fmla="*/ 3132 h 31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6" h="3132">
                <a:moveTo>
                  <a:pt x="0" y="0"/>
                </a:moveTo>
                <a:lnTo>
                  <a:pt x="276" y="0"/>
                </a:lnTo>
                <a:lnTo>
                  <a:pt x="276" y="3132"/>
                </a:lnTo>
                <a:lnTo>
                  <a:pt x="0" y="3132"/>
                </a:lnTo>
              </a:path>
            </a:pathLst>
          </a:cu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139558" tIns="69780" rIns="139558" bIns="69780"/>
          <a:lstStyle/>
          <a:p>
            <a:endParaRPr lang="ru-RU" sz="1800">
              <a:cs typeface="Arial"/>
              <a:sym typeface="Arial"/>
            </a:endParaRPr>
          </a:p>
        </p:txBody>
      </p:sp>
      <p:cxnSp>
        <p:nvCxnSpPr>
          <p:cNvPr id="56" name="Прямая соединительная линия 88"/>
          <p:cNvCxnSpPr/>
          <p:nvPr/>
        </p:nvCxnSpPr>
        <p:spPr>
          <a:xfrm>
            <a:off x="879833" y="1469633"/>
            <a:ext cx="2068613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8" name="Freeform 46"/>
          <p:cNvSpPr>
            <a:spLocks/>
          </p:cNvSpPr>
          <p:nvPr>
            <p:custDataLst>
              <p:tags r:id="rId11"/>
            </p:custDataLst>
          </p:nvPr>
        </p:nvSpPr>
        <p:spPr bwMode="auto">
          <a:xfrm rot="10800000">
            <a:off x="876204" y="4136769"/>
            <a:ext cx="167706" cy="679716"/>
          </a:xfrm>
          <a:custGeom>
            <a:avLst/>
            <a:gdLst>
              <a:gd name="T0" fmla="*/ 0 w 276"/>
              <a:gd name="T1" fmla="*/ 0 h 3132"/>
              <a:gd name="T2" fmla="*/ 2147483647 w 276"/>
              <a:gd name="T3" fmla="*/ 0 h 3132"/>
              <a:gd name="T4" fmla="*/ 2147483647 w 276"/>
              <a:gd name="T5" fmla="*/ 2147483647 h 3132"/>
              <a:gd name="T6" fmla="*/ 0 w 276"/>
              <a:gd name="T7" fmla="*/ 2147483647 h 3132"/>
              <a:gd name="T8" fmla="*/ 0 60000 65536"/>
              <a:gd name="T9" fmla="*/ 0 60000 65536"/>
              <a:gd name="T10" fmla="*/ 0 60000 65536"/>
              <a:gd name="T11" fmla="*/ 0 60000 65536"/>
              <a:gd name="T12" fmla="*/ 0 w 276"/>
              <a:gd name="T13" fmla="*/ 0 h 3132"/>
              <a:gd name="T14" fmla="*/ 276 w 276"/>
              <a:gd name="T15" fmla="*/ 3132 h 31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6" h="3132">
                <a:moveTo>
                  <a:pt x="0" y="0"/>
                </a:moveTo>
                <a:lnTo>
                  <a:pt x="276" y="0"/>
                </a:lnTo>
                <a:lnTo>
                  <a:pt x="276" y="3132"/>
                </a:lnTo>
                <a:lnTo>
                  <a:pt x="0" y="3132"/>
                </a:lnTo>
              </a:path>
            </a:pathLst>
          </a:cu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139558" tIns="69780" rIns="139558" bIns="69780"/>
          <a:lstStyle/>
          <a:p>
            <a:endParaRPr lang="ru-RU" sz="1800">
              <a:cs typeface="Arial"/>
              <a:sym typeface="Arial"/>
            </a:endParaRPr>
          </a:p>
        </p:txBody>
      </p:sp>
      <p:sp>
        <p:nvSpPr>
          <p:cNvPr id="60" name="Freeform 46"/>
          <p:cNvSpPr>
            <a:spLocks/>
          </p:cNvSpPr>
          <p:nvPr>
            <p:custDataLst>
              <p:tags r:id="rId12"/>
            </p:custDataLst>
          </p:nvPr>
        </p:nvSpPr>
        <p:spPr bwMode="auto">
          <a:xfrm rot="10800000">
            <a:off x="876203" y="4846941"/>
            <a:ext cx="173506" cy="536463"/>
          </a:xfrm>
          <a:custGeom>
            <a:avLst/>
            <a:gdLst>
              <a:gd name="T0" fmla="*/ 0 w 276"/>
              <a:gd name="T1" fmla="*/ 0 h 3132"/>
              <a:gd name="T2" fmla="*/ 2147483647 w 276"/>
              <a:gd name="T3" fmla="*/ 0 h 3132"/>
              <a:gd name="T4" fmla="*/ 2147483647 w 276"/>
              <a:gd name="T5" fmla="*/ 2147483647 h 3132"/>
              <a:gd name="T6" fmla="*/ 0 w 276"/>
              <a:gd name="T7" fmla="*/ 2147483647 h 3132"/>
              <a:gd name="T8" fmla="*/ 0 60000 65536"/>
              <a:gd name="T9" fmla="*/ 0 60000 65536"/>
              <a:gd name="T10" fmla="*/ 0 60000 65536"/>
              <a:gd name="T11" fmla="*/ 0 60000 65536"/>
              <a:gd name="T12" fmla="*/ 0 w 276"/>
              <a:gd name="T13" fmla="*/ 0 h 3132"/>
              <a:gd name="T14" fmla="*/ 276 w 276"/>
              <a:gd name="T15" fmla="*/ 3132 h 31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6" h="3132">
                <a:moveTo>
                  <a:pt x="0" y="0"/>
                </a:moveTo>
                <a:lnTo>
                  <a:pt x="276" y="0"/>
                </a:lnTo>
                <a:lnTo>
                  <a:pt x="276" y="3132"/>
                </a:lnTo>
                <a:lnTo>
                  <a:pt x="0" y="3132"/>
                </a:lnTo>
              </a:path>
            </a:pathLst>
          </a:cu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139558" tIns="69780" rIns="139558" bIns="69780"/>
          <a:lstStyle/>
          <a:p>
            <a:endParaRPr lang="ru-RU" sz="1800">
              <a:cs typeface="Arial"/>
              <a:sym typeface="Arial"/>
            </a:endParaRPr>
          </a:p>
        </p:txBody>
      </p:sp>
      <p:sp>
        <p:nvSpPr>
          <p:cNvPr id="61" name="Прямоугольник 121"/>
          <p:cNvSpPr/>
          <p:nvPr/>
        </p:nvSpPr>
        <p:spPr>
          <a:xfrm>
            <a:off x="920580" y="4889963"/>
            <a:ext cx="2069396" cy="50001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13" tIns="34807" rIns="69613" bIns="34807" rtlCol="0" anchor="ctr"/>
          <a:lstStyle/>
          <a:p>
            <a:pPr algn="ctr"/>
            <a:endParaRPr lang="ru-RU" dirty="0" err="1" smtClean="0">
              <a:solidFill>
                <a:schemeClr val="tx1"/>
              </a:solidFill>
            </a:endParaRPr>
          </a:p>
        </p:txBody>
      </p:sp>
      <p:sp>
        <p:nvSpPr>
          <p:cNvPr id="62" name="Rectangle 4"/>
          <p:cNvSpPr txBox="1">
            <a:spLocks noChangeArrowheads="1"/>
          </p:cNvSpPr>
          <p:nvPr/>
        </p:nvSpPr>
        <p:spPr bwMode="auto">
          <a:xfrm>
            <a:off x="917906" y="4981629"/>
            <a:ext cx="20693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2pPr marL="271920" lvl="1" indent="-269692" defTabSz="1257071">
              <a:buClr>
                <a:srgbClr val="D62828"/>
              </a:buClr>
              <a:buSzPct val="125000"/>
              <a:buFont typeface="Wingdings" panose="05000000000000000000" pitchFamily="2" charset="2"/>
              <a:buChar char="§"/>
              <a:defRPr sz="1200">
                <a:latin typeface="FuturaBookC" panose="04000500000000000000" pitchFamily="82" charset="0"/>
              </a:defRPr>
            </a:lvl2pPr>
          </a:lstStyle>
          <a:p>
            <a:pPr marL="1696" lvl="1" indent="0">
              <a:buNone/>
            </a:pPr>
            <a:r>
              <a:rPr lang="ru-RU" sz="1000" dirty="0" smtClean="0">
                <a:latin typeface="+mn-lt"/>
                <a:sym typeface="Arial"/>
              </a:rPr>
              <a:t>Сроки объявления конкурсных процедур – май 2015</a:t>
            </a:r>
            <a:endParaRPr lang="ru-RU" sz="1000" dirty="0">
              <a:latin typeface="+mn-lt"/>
              <a:sym typeface="Arial"/>
            </a:endParaRPr>
          </a:p>
        </p:txBody>
      </p:sp>
      <p:sp>
        <p:nvSpPr>
          <p:cNvPr id="64" name="Прямоугольник 76"/>
          <p:cNvSpPr/>
          <p:nvPr/>
        </p:nvSpPr>
        <p:spPr>
          <a:xfrm>
            <a:off x="3257151" y="3720220"/>
            <a:ext cx="2176430" cy="31659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13" tIns="34807" rIns="69613" bIns="34807" rtlCol="0" anchor="ctr"/>
          <a:lstStyle/>
          <a:p>
            <a:pPr marL="0" lvl="1"/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Стоимость по результатам конкурса: 948,9 млн. руб.</a:t>
            </a:r>
            <a:endParaRPr lang="ru-RU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5" name="Прямоугольник 77"/>
          <p:cNvSpPr/>
          <p:nvPr/>
        </p:nvSpPr>
        <p:spPr>
          <a:xfrm>
            <a:off x="5647098" y="3720220"/>
            <a:ext cx="1997488" cy="31659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13" tIns="34807" rIns="69613" bIns="34807" rtlCol="0" anchor="ctr"/>
          <a:lstStyle/>
          <a:p>
            <a:pPr marL="0" lvl="1"/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Стоимость по результатам конкурса: 945,0 </a:t>
            </a:r>
            <a:r>
              <a:rPr lang="ru-RU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млн. руб</a:t>
            </a: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lang="ru-RU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6" name="Прямоугольник 78"/>
          <p:cNvSpPr/>
          <p:nvPr/>
        </p:nvSpPr>
        <p:spPr>
          <a:xfrm>
            <a:off x="7837876" y="3720220"/>
            <a:ext cx="1997488" cy="31659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13" tIns="34807" rIns="69613" bIns="34807" rtlCol="0" anchor="ctr"/>
          <a:lstStyle/>
          <a:p>
            <a:pPr marL="0" lvl="1"/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Начальная максимальная цена 704,0 </a:t>
            </a:r>
            <a:r>
              <a:rPr lang="ru-RU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млн. руб.</a:t>
            </a:r>
          </a:p>
        </p:txBody>
      </p:sp>
      <p:sp>
        <p:nvSpPr>
          <p:cNvPr id="67" name="Rectangle 62"/>
          <p:cNvSpPr/>
          <p:nvPr/>
        </p:nvSpPr>
        <p:spPr>
          <a:xfrm>
            <a:off x="5878" y="3768840"/>
            <a:ext cx="938563" cy="408848"/>
          </a:xfrm>
          <a:prstGeom prst="rect">
            <a:avLst/>
          </a:prstGeom>
        </p:spPr>
        <p:txBody>
          <a:bodyPr wrap="square" lIns="69613" tIns="34807" rIns="69613" bIns="34807">
            <a:spAutoFit/>
          </a:bodyPr>
          <a:lstStyle/>
          <a:p>
            <a:r>
              <a:rPr lang="ru-RU" sz="1100" b="1" dirty="0" smtClean="0">
                <a:solidFill>
                  <a:srgbClr val="C00000"/>
                </a:solidFill>
                <a:latin typeface="+mn-lt"/>
              </a:rPr>
              <a:t>Стоимость СМР </a:t>
            </a:r>
            <a:endParaRPr lang="en-GB" sz="11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68" name="Freeform 46"/>
          <p:cNvSpPr>
            <a:spLocks/>
          </p:cNvSpPr>
          <p:nvPr>
            <p:custDataLst>
              <p:tags r:id="rId13"/>
            </p:custDataLst>
          </p:nvPr>
        </p:nvSpPr>
        <p:spPr bwMode="auto">
          <a:xfrm rot="10800000">
            <a:off x="3162118" y="3688927"/>
            <a:ext cx="167706" cy="386194"/>
          </a:xfrm>
          <a:custGeom>
            <a:avLst/>
            <a:gdLst>
              <a:gd name="T0" fmla="*/ 0 w 276"/>
              <a:gd name="T1" fmla="*/ 0 h 3132"/>
              <a:gd name="T2" fmla="*/ 2147483647 w 276"/>
              <a:gd name="T3" fmla="*/ 0 h 3132"/>
              <a:gd name="T4" fmla="*/ 2147483647 w 276"/>
              <a:gd name="T5" fmla="*/ 2147483647 h 3132"/>
              <a:gd name="T6" fmla="*/ 0 w 276"/>
              <a:gd name="T7" fmla="*/ 2147483647 h 3132"/>
              <a:gd name="T8" fmla="*/ 0 60000 65536"/>
              <a:gd name="T9" fmla="*/ 0 60000 65536"/>
              <a:gd name="T10" fmla="*/ 0 60000 65536"/>
              <a:gd name="T11" fmla="*/ 0 60000 65536"/>
              <a:gd name="T12" fmla="*/ 0 w 276"/>
              <a:gd name="T13" fmla="*/ 0 h 3132"/>
              <a:gd name="T14" fmla="*/ 276 w 276"/>
              <a:gd name="T15" fmla="*/ 3132 h 31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6" h="3132">
                <a:moveTo>
                  <a:pt x="0" y="0"/>
                </a:moveTo>
                <a:lnTo>
                  <a:pt x="276" y="0"/>
                </a:lnTo>
                <a:lnTo>
                  <a:pt x="276" y="3132"/>
                </a:lnTo>
                <a:lnTo>
                  <a:pt x="0" y="3132"/>
                </a:lnTo>
              </a:path>
            </a:pathLst>
          </a:cu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139558" tIns="69780" rIns="139558" bIns="69780"/>
          <a:lstStyle/>
          <a:p>
            <a:endParaRPr lang="ru-RU" sz="1800">
              <a:cs typeface="Arial"/>
              <a:sym typeface="Arial"/>
            </a:endParaRPr>
          </a:p>
        </p:txBody>
      </p:sp>
      <p:sp>
        <p:nvSpPr>
          <p:cNvPr id="69" name="Freeform 46"/>
          <p:cNvSpPr>
            <a:spLocks/>
          </p:cNvSpPr>
          <p:nvPr>
            <p:custDataLst>
              <p:tags r:id="rId14"/>
            </p:custDataLst>
          </p:nvPr>
        </p:nvSpPr>
        <p:spPr bwMode="auto">
          <a:xfrm rot="10800000">
            <a:off x="5591202" y="3688927"/>
            <a:ext cx="167706" cy="386194"/>
          </a:xfrm>
          <a:custGeom>
            <a:avLst/>
            <a:gdLst>
              <a:gd name="T0" fmla="*/ 0 w 276"/>
              <a:gd name="T1" fmla="*/ 0 h 3132"/>
              <a:gd name="T2" fmla="*/ 2147483647 w 276"/>
              <a:gd name="T3" fmla="*/ 0 h 3132"/>
              <a:gd name="T4" fmla="*/ 2147483647 w 276"/>
              <a:gd name="T5" fmla="*/ 2147483647 h 3132"/>
              <a:gd name="T6" fmla="*/ 0 w 276"/>
              <a:gd name="T7" fmla="*/ 2147483647 h 3132"/>
              <a:gd name="T8" fmla="*/ 0 60000 65536"/>
              <a:gd name="T9" fmla="*/ 0 60000 65536"/>
              <a:gd name="T10" fmla="*/ 0 60000 65536"/>
              <a:gd name="T11" fmla="*/ 0 60000 65536"/>
              <a:gd name="T12" fmla="*/ 0 w 276"/>
              <a:gd name="T13" fmla="*/ 0 h 3132"/>
              <a:gd name="T14" fmla="*/ 276 w 276"/>
              <a:gd name="T15" fmla="*/ 3132 h 31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6" h="3132">
                <a:moveTo>
                  <a:pt x="0" y="0"/>
                </a:moveTo>
                <a:lnTo>
                  <a:pt x="276" y="0"/>
                </a:lnTo>
                <a:lnTo>
                  <a:pt x="276" y="3132"/>
                </a:lnTo>
                <a:lnTo>
                  <a:pt x="0" y="3132"/>
                </a:lnTo>
              </a:path>
            </a:pathLst>
          </a:cu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139558" tIns="69780" rIns="139558" bIns="69780"/>
          <a:lstStyle/>
          <a:p>
            <a:endParaRPr lang="ru-RU" sz="1800">
              <a:cs typeface="Arial"/>
              <a:sym typeface="Arial"/>
            </a:endParaRPr>
          </a:p>
        </p:txBody>
      </p:sp>
      <p:sp>
        <p:nvSpPr>
          <p:cNvPr id="70" name="Freeform 46"/>
          <p:cNvSpPr>
            <a:spLocks/>
          </p:cNvSpPr>
          <p:nvPr>
            <p:custDataLst>
              <p:tags r:id="rId15"/>
            </p:custDataLst>
          </p:nvPr>
        </p:nvSpPr>
        <p:spPr bwMode="auto">
          <a:xfrm rot="10800000">
            <a:off x="7796806" y="3688927"/>
            <a:ext cx="167706" cy="386194"/>
          </a:xfrm>
          <a:custGeom>
            <a:avLst/>
            <a:gdLst>
              <a:gd name="T0" fmla="*/ 0 w 276"/>
              <a:gd name="T1" fmla="*/ 0 h 3132"/>
              <a:gd name="T2" fmla="*/ 2147483647 w 276"/>
              <a:gd name="T3" fmla="*/ 0 h 3132"/>
              <a:gd name="T4" fmla="*/ 2147483647 w 276"/>
              <a:gd name="T5" fmla="*/ 2147483647 h 3132"/>
              <a:gd name="T6" fmla="*/ 0 w 276"/>
              <a:gd name="T7" fmla="*/ 2147483647 h 3132"/>
              <a:gd name="T8" fmla="*/ 0 60000 65536"/>
              <a:gd name="T9" fmla="*/ 0 60000 65536"/>
              <a:gd name="T10" fmla="*/ 0 60000 65536"/>
              <a:gd name="T11" fmla="*/ 0 60000 65536"/>
              <a:gd name="T12" fmla="*/ 0 w 276"/>
              <a:gd name="T13" fmla="*/ 0 h 3132"/>
              <a:gd name="T14" fmla="*/ 276 w 276"/>
              <a:gd name="T15" fmla="*/ 3132 h 31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6" h="3132">
                <a:moveTo>
                  <a:pt x="0" y="0"/>
                </a:moveTo>
                <a:lnTo>
                  <a:pt x="276" y="0"/>
                </a:lnTo>
                <a:lnTo>
                  <a:pt x="276" y="3132"/>
                </a:lnTo>
                <a:lnTo>
                  <a:pt x="0" y="3132"/>
                </a:lnTo>
              </a:path>
            </a:pathLst>
          </a:cu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139558" tIns="69780" rIns="139558" bIns="69780"/>
          <a:lstStyle/>
          <a:p>
            <a:endParaRPr lang="ru-RU" sz="1800">
              <a:cs typeface="Arial"/>
              <a:sym typeface="Arial"/>
            </a:endParaRPr>
          </a:p>
        </p:txBody>
      </p:sp>
      <p:sp>
        <p:nvSpPr>
          <p:cNvPr id="72" name="Прямоугольник 75"/>
          <p:cNvSpPr/>
          <p:nvPr/>
        </p:nvSpPr>
        <p:spPr>
          <a:xfrm>
            <a:off x="920580" y="3720220"/>
            <a:ext cx="2089179" cy="31659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13" tIns="34807" rIns="69613" bIns="34807" rtlCol="0" anchor="ctr"/>
          <a:lstStyle/>
          <a:p>
            <a:pPr marL="0" lvl="1"/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Начальная максимальная цена 32</a:t>
            </a:r>
            <a:r>
              <a:rPr lang="en-US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</a:t>
            </a: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</a:t>
            </a:r>
            <a:r>
              <a:rPr lang="en-US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млн. руб.</a:t>
            </a:r>
            <a:endParaRPr lang="ru-RU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6" name="Freeform 46"/>
          <p:cNvSpPr>
            <a:spLocks/>
          </p:cNvSpPr>
          <p:nvPr>
            <p:custDataLst>
              <p:tags r:id="rId16"/>
            </p:custDataLst>
          </p:nvPr>
        </p:nvSpPr>
        <p:spPr bwMode="auto">
          <a:xfrm rot="10800000">
            <a:off x="876204" y="3688927"/>
            <a:ext cx="167706" cy="386194"/>
          </a:xfrm>
          <a:custGeom>
            <a:avLst/>
            <a:gdLst>
              <a:gd name="T0" fmla="*/ 0 w 276"/>
              <a:gd name="T1" fmla="*/ 0 h 3132"/>
              <a:gd name="T2" fmla="*/ 2147483647 w 276"/>
              <a:gd name="T3" fmla="*/ 0 h 3132"/>
              <a:gd name="T4" fmla="*/ 2147483647 w 276"/>
              <a:gd name="T5" fmla="*/ 2147483647 h 3132"/>
              <a:gd name="T6" fmla="*/ 0 w 276"/>
              <a:gd name="T7" fmla="*/ 2147483647 h 3132"/>
              <a:gd name="T8" fmla="*/ 0 60000 65536"/>
              <a:gd name="T9" fmla="*/ 0 60000 65536"/>
              <a:gd name="T10" fmla="*/ 0 60000 65536"/>
              <a:gd name="T11" fmla="*/ 0 60000 65536"/>
              <a:gd name="T12" fmla="*/ 0 w 276"/>
              <a:gd name="T13" fmla="*/ 0 h 3132"/>
              <a:gd name="T14" fmla="*/ 276 w 276"/>
              <a:gd name="T15" fmla="*/ 3132 h 31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6" h="3132">
                <a:moveTo>
                  <a:pt x="0" y="0"/>
                </a:moveTo>
                <a:lnTo>
                  <a:pt x="276" y="0"/>
                </a:lnTo>
                <a:lnTo>
                  <a:pt x="276" y="3132"/>
                </a:lnTo>
                <a:lnTo>
                  <a:pt x="0" y="3132"/>
                </a:lnTo>
              </a:path>
            </a:pathLst>
          </a:cu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139558" tIns="69780" rIns="139558" bIns="69780"/>
          <a:lstStyle/>
          <a:p>
            <a:endParaRPr lang="ru-RU" sz="1800"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769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000" y="210670"/>
            <a:ext cx="9028825" cy="615553"/>
          </a:xfrm>
        </p:spPr>
        <p:txBody>
          <a:bodyPr/>
          <a:lstStyle/>
          <a:p>
            <a:r>
              <a:rPr lang="ru-RU" sz="2000" dirty="0" smtClean="0"/>
              <a:t>Статус работ по благоустройству </a:t>
            </a:r>
            <a:r>
              <a:rPr lang="ru-RU" sz="2000" dirty="0"/>
              <a:t>вестибюлей станций метро и прилегающих к ним подземных пешеходных </a:t>
            </a:r>
            <a:r>
              <a:rPr lang="ru-RU" sz="2000" dirty="0" smtClean="0"/>
              <a:t>переходов</a:t>
            </a:r>
            <a:r>
              <a:rPr lang="ru-RU" sz="2000" dirty="0"/>
              <a:t> </a:t>
            </a:r>
            <a:r>
              <a:rPr lang="ru-RU" sz="2000" dirty="0" smtClean="0"/>
              <a:t>на </a:t>
            </a:r>
            <a:r>
              <a:rPr lang="en-US" sz="2000" dirty="0" smtClean="0"/>
              <a:t>21</a:t>
            </a:r>
            <a:r>
              <a:rPr lang="ru-RU" sz="2000" dirty="0" smtClean="0"/>
              <a:t>.04.2015</a:t>
            </a:r>
            <a:endParaRPr lang="ru-RU" sz="2000" dirty="0"/>
          </a:p>
        </p:txBody>
      </p:sp>
      <p:sp>
        <p:nvSpPr>
          <p:cNvPr id="71" name="Rectangle 4"/>
          <p:cNvSpPr txBox="1">
            <a:spLocks noChangeArrowheads="1"/>
          </p:cNvSpPr>
          <p:nvPr/>
        </p:nvSpPr>
        <p:spPr bwMode="auto">
          <a:xfrm>
            <a:off x="2617659" y="1583116"/>
            <a:ext cx="1735456" cy="200720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2pPr marL="271920" lvl="1" indent="-269692" defTabSz="1257071">
              <a:buClr>
                <a:srgbClr val="D62828"/>
              </a:buClr>
              <a:buSzPct val="125000"/>
              <a:buFont typeface="Wingdings" panose="05000000000000000000" pitchFamily="2" charset="2"/>
              <a:buChar char="§"/>
              <a:defRPr sz="1200">
                <a:latin typeface="FuturaBookC" panose="04000500000000000000" pitchFamily="82" charset="0"/>
              </a:defRPr>
            </a:lvl2pPr>
          </a:lstStyle>
          <a:p>
            <a:pPr marL="262746" lvl="1" indent="-261050">
              <a:buFont typeface="+mj-lt"/>
              <a:buAutoNum type="arabicPeriod"/>
            </a:pPr>
            <a:r>
              <a:rPr lang="ru-RU" sz="1000" b="1" dirty="0" smtClean="0">
                <a:latin typeface="+mn-lt"/>
                <a:sym typeface="Arial"/>
              </a:rPr>
              <a:t>Выхино</a:t>
            </a:r>
            <a:endParaRPr lang="ru-RU" sz="1000" b="1" dirty="0">
              <a:latin typeface="+mn-lt"/>
              <a:sym typeface="Arial"/>
            </a:endParaRPr>
          </a:p>
          <a:p>
            <a:pPr marL="262746" lvl="1" indent="-261050">
              <a:buFont typeface="+mj-lt"/>
              <a:buAutoNum type="arabicPeriod"/>
            </a:pPr>
            <a:r>
              <a:rPr lang="ru-RU" sz="1000" b="1" dirty="0" smtClean="0">
                <a:latin typeface="+mn-lt"/>
                <a:sym typeface="Arial"/>
              </a:rPr>
              <a:t>Свиблово</a:t>
            </a:r>
          </a:p>
          <a:p>
            <a:pPr marL="262746" lvl="1" indent="-261050">
              <a:buFont typeface="+mj-lt"/>
              <a:buAutoNum type="arabicPeriod"/>
            </a:pPr>
            <a:r>
              <a:rPr lang="ru-RU" sz="1000" b="1" dirty="0" err="1" smtClean="0">
                <a:latin typeface="+mn-lt"/>
                <a:sym typeface="Arial"/>
              </a:rPr>
              <a:t>Чертановская</a:t>
            </a:r>
            <a:endParaRPr lang="ru-RU" sz="1000" b="1" dirty="0" smtClean="0">
              <a:latin typeface="+mn-lt"/>
              <a:sym typeface="Arial"/>
            </a:endParaRPr>
          </a:p>
          <a:p>
            <a:pPr marL="262746" lvl="1" indent="-261050">
              <a:buFont typeface="+mj-lt"/>
              <a:buAutoNum type="arabicPeriod"/>
            </a:pPr>
            <a:r>
              <a:rPr lang="ru-RU" sz="1000" b="1" dirty="0" err="1" smtClean="0">
                <a:latin typeface="+mn-lt"/>
                <a:sym typeface="Arial"/>
              </a:rPr>
              <a:t>Пролетраская</a:t>
            </a:r>
            <a:endParaRPr lang="ru-RU" sz="1000" b="1" dirty="0" smtClean="0">
              <a:latin typeface="+mn-lt"/>
              <a:sym typeface="Arial"/>
            </a:endParaRPr>
          </a:p>
          <a:p>
            <a:pPr marL="262746" lvl="1" indent="-261050">
              <a:buFont typeface="+mj-lt"/>
              <a:buAutoNum type="arabicPeriod"/>
            </a:pPr>
            <a:r>
              <a:rPr lang="ru-RU" sz="1000" b="1" dirty="0" smtClean="0">
                <a:latin typeface="+mn-lt"/>
                <a:sym typeface="Arial"/>
              </a:rPr>
              <a:t>Алтуфьево</a:t>
            </a:r>
          </a:p>
          <a:p>
            <a:pPr marL="262746" lvl="1" indent="-261050">
              <a:buFont typeface="+mj-lt"/>
              <a:buAutoNum type="arabicPeriod"/>
            </a:pPr>
            <a:r>
              <a:rPr lang="ru-RU" sz="1000" b="1" dirty="0" smtClean="0">
                <a:latin typeface="+mn-lt"/>
                <a:sym typeface="Arial"/>
              </a:rPr>
              <a:t>Отрадное</a:t>
            </a:r>
          </a:p>
          <a:p>
            <a:pPr marL="262746" lvl="1" indent="-261050">
              <a:buFont typeface="+mj-lt"/>
              <a:buAutoNum type="arabicPeriod"/>
            </a:pPr>
            <a:r>
              <a:rPr lang="ru-RU" sz="1000" b="1" dirty="0" smtClean="0">
                <a:latin typeface="+mn-lt"/>
                <a:sym typeface="Arial"/>
              </a:rPr>
              <a:t>Серпуховская</a:t>
            </a:r>
          </a:p>
          <a:p>
            <a:pPr marL="262746" lvl="1" indent="-261050">
              <a:buFont typeface="+mj-lt"/>
              <a:buAutoNum type="arabicPeriod"/>
            </a:pPr>
            <a:r>
              <a:rPr lang="ru-RU" sz="1000" b="1" dirty="0" err="1" smtClean="0">
                <a:latin typeface="+mn-lt"/>
                <a:sym typeface="Arial"/>
              </a:rPr>
              <a:t>Дмитровская</a:t>
            </a:r>
            <a:endParaRPr lang="ru-RU" sz="1000" b="1" dirty="0" smtClean="0">
              <a:latin typeface="+mn-lt"/>
              <a:sym typeface="Arial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2611433" y="4902900"/>
            <a:ext cx="1742925" cy="51061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13" tIns="34807" rIns="69613" bIns="34807" rtlCol="0" anchor="ctr"/>
          <a:lstStyle/>
          <a:p>
            <a:pPr algn="ctr"/>
            <a:endParaRPr lang="ru-RU" dirty="0" err="1" smtClean="0">
              <a:solidFill>
                <a:schemeClr val="tx1"/>
              </a:solidFill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4437230" y="4906072"/>
            <a:ext cx="1850901" cy="50553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13" tIns="34807" rIns="69613" bIns="34807" rtlCol="0" anchor="ctr"/>
          <a:lstStyle/>
          <a:p>
            <a:pPr algn="ctr"/>
            <a:endParaRPr lang="ru-RU" dirty="0" err="1" smtClean="0">
              <a:solidFill>
                <a:schemeClr val="tx1"/>
              </a:solidFill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6262535" y="4901108"/>
            <a:ext cx="1733993" cy="50553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13" tIns="34807" rIns="69613" bIns="34807" rtlCol="0" anchor="ctr"/>
          <a:lstStyle/>
          <a:p>
            <a:pPr algn="ctr"/>
            <a:endParaRPr lang="ru-RU" dirty="0" err="1" smtClean="0">
              <a:solidFill>
                <a:schemeClr val="tx1"/>
              </a:solidFill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2611434" y="4184761"/>
            <a:ext cx="1740433" cy="60746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13" tIns="34807" rIns="69613" bIns="34807" rtlCol="0" anchor="ctr"/>
          <a:lstStyle/>
          <a:p>
            <a:pPr marL="0" lvl="1"/>
            <a:r>
              <a:rPr lang="ru-RU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Согласование конкурсной документации 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4437231" y="4184761"/>
            <a:ext cx="1705650" cy="60746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13" tIns="34807" rIns="69613" bIns="34807" rtlCol="0" anchor="ctr"/>
          <a:lstStyle/>
          <a:p>
            <a:pPr marL="0" lvl="1"/>
            <a:r>
              <a:rPr lang="ru-RU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Согласование конкурсной документации </a:t>
            </a:r>
          </a:p>
        </p:txBody>
      </p:sp>
      <p:sp>
        <p:nvSpPr>
          <p:cNvPr id="79" name="Прямоугольник 78"/>
          <p:cNvSpPr/>
          <p:nvPr/>
        </p:nvSpPr>
        <p:spPr>
          <a:xfrm>
            <a:off x="6262536" y="4184761"/>
            <a:ext cx="1633742" cy="60746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13" tIns="34807" rIns="69613" bIns="34807" rtlCol="0" anchor="ctr"/>
          <a:lstStyle/>
          <a:p>
            <a:pPr marL="0" lvl="1"/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Формирование конкурсной документации</a:t>
            </a:r>
            <a:endParaRPr lang="ru-RU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837206" y="5554249"/>
            <a:ext cx="8997965" cy="709751"/>
          </a:xfrm>
          <a:prstGeom prst="rect">
            <a:avLst/>
          </a:prstGeom>
          <a:solidFill>
            <a:srgbClr val="FF00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13" tIns="34807" rIns="69613" bIns="34807"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bg1"/>
                </a:solidFill>
                <a:sym typeface="Arial"/>
              </a:rPr>
              <a:t>Планируемый срок объявления конкурсов на СМР  на оставшиеся </a:t>
            </a:r>
            <a:r>
              <a:rPr lang="ru-RU" sz="1100" b="1" dirty="0" smtClean="0">
                <a:solidFill>
                  <a:schemeClr val="bg1"/>
                </a:solidFill>
                <a:sym typeface="Arial"/>
              </a:rPr>
              <a:t>станции  </a:t>
            </a:r>
            <a:r>
              <a:rPr lang="ru-RU" sz="1100" b="1" dirty="0">
                <a:solidFill>
                  <a:schemeClr val="bg1"/>
                </a:solidFill>
                <a:sym typeface="Arial"/>
              </a:rPr>
              <a:t>Этапа </a:t>
            </a:r>
            <a:r>
              <a:rPr lang="ru-RU" sz="1100" b="1" dirty="0" smtClean="0">
                <a:solidFill>
                  <a:schemeClr val="bg1"/>
                </a:solidFill>
                <a:sym typeface="Arial"/>
              </a:rPr>
              <a:t>1: май-июнь </a:t>
            </a:r>
            <a:r>
              <a:rPr lang="ru-RU" sz="1100" b="1" dirty="0">
                <a:solidFill>
                  <a:schemeClr val="bg1"/>
                </a:solidFill>
                <a:sym typeface="Arial"/>
              </a:rPr>
              <a:t>2015г. </a:t>
            </a:r>
            <a:endParaRPr lang="ru-RU" sz="1100" b="1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schemeClr val="bg1"/>
                </a:solidFill>
                <a:sym typeface="Arial"/>
              </a:rPr>
              <a:t>Планируемый </a:t>
            </a:r>
            <a:r>
              <a:rPr lang="ru-RU" sz="1100" b="1" dirty="0">
                <a:solidFill>
                  <a:schemeClr val="bg1"/>
                </a:solidFill>
                <a:sym typeface="Arial"/>
              </a:rPr>
              <a:t>срок объявления конкурса </a:t>
            </a:r>
            <a:r>
              <a:rPr lang="ru-RU" sz="1100" b="1" dirty="0" smtClean="0">
                <a:solidFill>
                  <a:schemeClr val="bg1"/>
                </a:solidFill>
                <a:sym typeface="Arial"/>
              </a:rPr>
              <a:t>на разработку </a:t>
            </a:r>
            <a:r>
              <a:rPr lang="ru-RU" sz="1100" b="1" dirty="0">
                <a:solidFill>
                  <a:schemeClr val="bg1"/>
                </a:solidFill>
                <a:sym typeface="Arial"/>
              </a:rPr>
              <a:t>проектно-сметной документации по 92 </a:t>
            </a:r>
            <a:r>
              <a:rPr lang="ru-RU" sz="1100" b="1" dirty="0" smtClean="0">
                <a:solidFill>
                  <a:schemeClr val="bg1"/>
                </a:solidFill>
                <a:sym typeface="Arial"/>
              </a:rPr>
              <a:t>станциям Этапа 2  </a:t>
            </a:r>
            <a:r>
              <a:rPr lang="ru-RU" sz="1100" b="1" dirty="0">
                <a:solidFill>
                  <a:schemeClr val="bg1"/>
                </a:solidFill>
                <a:sym typeface="Arial"/>
              </a:rPr>
              <a:t>– </a:t>
            </a:r>
            <a:r>
              <a:rPr lang="ru-RU" sz="1100" b="1" dirty="0" smtClean="0">
                <a:solidFill>
                  <a:schemeClr val="bg1"/>
                </a:solidFill>
                <a:sym typeface="Arial"/>
              </a:rPr>
              <a:t>май 2015.</a:t>
            </a:r>
            <a:endParaRPr lang="en-US" sz="1100" b="1" dirty="0" smtClean="0">
              <a:solidFill>
                <a:schemeClr val="bg1"/>
              </a:solidFill>
              <a:sym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bg1"/>
                </a:solidFill>
              </a:rPr>
              <a:t>Ориентировочная дата </a:t>
            </a:r>
            <a:r>
              <a:rPr lang="ru-RU" sz="1100" b="1" dirty="0" smtClean="0">
                <a:solidFill>
                  <a:schemeClr val="bg1"/>
                </a:solidFill>
              </a:rPr>
              <a:t>начала проведения </a:t>
            </a:r>
            <a:r>
              <a:rPr lang="ru-RU" sz="1100" b="1" dirty="0">
                <a:solidFill>
                  <a:schemeClr val="bg1"/>
                </a:solidFill>
              </a:rPr>
              <a:t>аукционов на право </a:t>
            </a:r>
            <a:r>
              <a:rPr lang="ru-RU" sz="1100" b="1" dirty="0" smtClean="0">
                <a:solidFill>
                  <a:schemeClr val="bg1"/>
                </a:solidFill>
              </a:rPr>
              <a:t>торговли</a:t>
            </a:r>
            <a:r>
              <a:rPr lang="en-US" sz="1100" b="1" dirty="0">
                <a:solidFill>
                  <a:schemeClr val="bg1"/>
                </a:solidFill>
              </a:rPr>
              <a:t> </a:t>
            </a:r>
            <a:r>
              <a:rPr lang="en-US" sz="1100" b="1" dirty="0" smtClean="0">
                <a:solidFill>
                  <a:schemeClr val="bg1"/>
                </a:solidFill>
              </a:rPr>
              <a:t>– </a:t>
            </a:r>
            <a:r>
              <a:rPr lang="ru-RU" sz="1100" b="1" dirty="0">
                <a:solidFill>
                  <a:schemeClr val="bg1"/>
                </a:solidFill>
              </a:rPr>
              <a:t> </a:t>
            </a:r>
            <a:r>
              <a:rPr lang="ru-RU" sz="1100" b="1" dirty="0" smtClean="0">
                <a:solidFill>
                  <a:schemeClr val="bg1"/>
                </a:solidFill>
              </a:rPr>
              <a:t>июль 2015 года* 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4439699" y="1583117"/>
            <a:ext cx="1705650" cy="200720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 smtClean="0">
                <a:solidFill>
                  <a:schemeClr val="tx1"/>
                </a:solidFill>
                <a:sym typeface="Arial"/>
              </a:rPr>
              <a:t>Медведково</a:t>
            </a: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 smtClean="0">
                <a:sym typeface="Arial"/>
              </a:rPr>
              <a:t>Ясенево</a:t>
            </a: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 smtClean="0">
                <a:solidFill>
                  <a:schemeClr val="tx1"/>
                </a:solidFill>
                <a:sym typeface="Arial"/>
              </a:rPr>
              <a:t>Тургеневская</a:t>
            </a: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 smtClean="0">
                <a:sym typeface="Arial"/>
              </a:rPr>
              <a:t>Менделеевская</a:t>
            </a: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 err="1" smtClean="0">
                <a:solidFill>
                  <a:schemeClr val="tx1"/>
                </a:solidFill>
                <a:sym typeface="Arial"/>
              </a:rPr>
              <a:t>Савеловская</a:t>
            </a:r>
            <a:endParaRPr lang="ru-RU" sz="1000" b="1" dirty="0" smtClean="0">
              <a:solidFill>
                <a:schemeClr val="tx1"/>
              </a:solidFill>
              <a:sym typeface="Arial"/>
            </a:endParaRP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 err="1" smtClean="0">
                <a:sym typeface="Arial"/>
              </a:rPr>
              <a:t>Тимирязевская</a:t>
            </a:r>
            <a:endParaRPr lang="ru-RU" sz="1000" b="1" dirty="0" smtClean="0">
              <a:sym typeface="Arial"/>
            </a:endParaRP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 err="1" smtClean="0">
                <a:solidFill>
                  <a:schemeClr val="tx1"/>
                </a:solidFill>
                <a:sym typeface="Arial"/>
              </a:rPr>
              <a:t>Сходненская</a:t>
            </a:r>
            <a:endParaRPr lang="ru-RU" sz="1000" b="1" dirty="0" smtClean="0">
              <a:solidFill>
                <a:schemeClr val="tx1"/>
              </a:solidFill>
              <a:sym typeface="Arial"/>
            </a:endParaRP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 smtClean="0">
                <a:sym typeface="Arial"/>
              </a:rPr>
              <a:t>Октябрьское поле</a:t>
            </a:r>
            <a:endParaRPr lang="ru-RU" sz="1000" b="1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6262343" y="1583117"/>
            <a:ext cx="1633742" cy="200720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 smtClean="0">
                <a:sym typeface="Arial"/>
              </a:rPr>
              <a:t>Бибирево</a:t>
            </a: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 smtClean="0">
                <a:sym typeface="Arial"/>
              </a:rPr>
              <a:t>Севастопольская</a:t>
            </a: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 smtClean="0">
                <a:sym typeface="Arial"/>
              </a:rPr>
              <a:t>Нахимовский проспект</a:t>
            </a: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 smtClean="0">
                <a:sym typeface="Arial"/>
              </a:rPr>
              <a:t>Тушинская</a:t>
            </a: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 smtClean="0">
                <a:sym typeface="Arial"/>
              </a:rPr>
              <a:t>Тульская</a:t>
            </a: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 smtClean="0">
                <a:sym typeface="Arial"/>
              </a:rPr>
              <a:t>Кузьминки</a:t>
            </a: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smtClean="0">
                <a:sym typeface="Arial"/>
              </a:rPr>
              <a:t>Третьяковская</a:t>
            </a:r>
            <a:endParaRPr lang="ru-RU" sz="1000" b="1" dirty="0">
              <a:sym typeface="Arial"/>
            </a:endParaRPr>
          </a:p>
        </p:txBody>
      </p:sp>
      <p:sp>
        <p:nvSpPr>
          <p:cNvPr id="85" name="Rectangle 9"/>
          <p:cNvSpPr/>
          <p:nvPr/>
        </p:nvSpPr>
        <p:spPr>
          <a:xfrm>
            <a:off x="13414" y="2646933"/>
            <a:ext cx="822275" cy="239571"/>
          </a:xfrm>
          <a:prstGeom prst="rect">
            <a:avLst/>
          </a:prstGeom>
        </p:spPr>
        <p:txBody>
          <a:bodyPr wrap="square" lIns="69613" tIns="34807" rIns="69613" bIns="34807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  <a:latin typeface="+mn-lt"/>
              </a:rPr>
              <a:t>Станции</a:t>
            </a:r>
            <a:endParaRPr lang="en-GB" sz="11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86" name="Rectangle 62"/>
          <p:cNvSpPr/>
          <p:nvPr/>
        </p:nvSpPr>
        <p:spPr>
          <a:xfrm>
            <a:off x="14931" y="4362329"/>
            <a:ext cx="822275" cy="239571"/>
          </a:xfrm>
          <a:prstGeom prst="rect">
            <a:avLst/>
          </a:prstGeom>
        </p:spPr>
        <p:txBody>
          <a:bodyPr wrap="square" lIns="69613" tIns="34807" rIns="69613" bIns="34807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  <a:latin typeface="+mn-lt"/>
              </a:rPr>
              <a:t>Статус</a:t>
            </a:r>
            <a:endParaRPr lang="en-GB" sz="11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91" name="AutoShape 250"/>
          <p:cNvSpPr>
            <a:spLocks noChangeArrowheads="1"/>
          </p:cNvSpPr>
          <p:nvPr/>
        </p:nvSpPr>
        <p:spPr bwMode="auto">
          <a:xfrm>
            <a:off x="2420599" y="1224001"/>
            <a:ext cx="2194749" cy="196711"/>
          </a:xfrm>
          <a:prstGeom prst="leftRightArrow">
            <a:avLst>
              <a:gd name="adj1" fmla="val 100000"/>
              <a:gd name="adj2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9746" anchor="b">
            <a:spAutoFit/>
          </a:bodyPr>
          <a:lstStyle/>
          <a:p>
            <a:pPr algn="ctr" defTabSz="683820">
              <a:buClr>
                <a:schemeClr val="tx2"/>
              </a:buClr>
              <a:buSzPct val="125000"/>
            </a:pPr>
            <a:r>
              <a:rPr lang="en-US" altLang="ru-RU" sz="1200" b="1" dirty="0">
                <a:solidFill>
                  <a:srgbClr val="000000"/>
                </a:solidFill>
                <a:latin typeface="+mn-lt"/>
                <a:cs typeface="Arial" pitchFamily="34" charset="0"/>
                <a:sym typeface="Arial" pitchFamily="34" charset="0"/>
              </a:rPr>
              <a:t>6</a:t>
            </a:r>
            <a:r>
              <a:rPr lang="ru-RU" altLang="ru-RU" sz="1200" b="1" dirty="0" smtClean="0">
                <a:solidFill>
                  <a:srgbClr val="000000"/>
                </a:solidFill>
                <a:latin typeface="+mn-lt"/>
                <a:cs typeface="Arial" pitchFamily="34" charset="0"/>
                <a:sym typeface="Arial" pitchFamily="34" charset="0"/>
              </a:rPr>
              <a:t> </a:t>
            </a:r>
            <a:r>
              <a:rPr lang="ru-RU" altLang="ru-RU" sz="1200" b="1" dirty="0">
                <a:solidFill>
                  <a:srgbClr val="000000"/>
                </a:solidFill>
                <a:latin typeface="+mn-lt"/>
                <a:cs typeface="Arial" pitchFamily="34" charset="0"/>
                <a:sym typeface="Arial" pitchFamily="34" charset="0"/>
              </a:rPr>
              <a:t>лот </a:t>
            </a:r>
            <a:r>
              <a:rPr lang="ru-RU" altLang="ru-RU" sz="1200" b="1" dirty="0" smtClean="0">
                <a:solidFill>
                  <a:srgbClr val="000000"/>
                </a:solidFill>
                <a:latin typeface="+mn-lt"/>
                <a:cs typeface="Arial" pitchFamily="34" charset="0"/>
                <a:sym typeface="Arial" pitchFamily="34" charset="0"/>
              </a:rPr>
              <a:t>(</a:t>
            </a:r>
            <a:r>
              <a:rPr lang="en-US" altLang="ru-RU" sz="1200" b="1" dirty="0">
                <a:solidFill>
                  <a:srgbClr val="000000"/>
                </a:solidFill>
                <a:latin typeface="+mn-lt"/>
                <a:cs typeface="Arial" pitchFamily="34" charset="0"/>
                <a:sym typeface="Arial" pitchFamily="34" charset="0"/>
              </a:rPr>
              <a:t>8</a:t>
            </a:r>
            <a:r>
              <a:rPr lang="ru-RU" altLang="ru-RU" sz="1200" b="1" dirty="0" smtClean="0">
                <a:solidFill>
                  <a:srgbClr val="000000"/>
                </a:solidFill>
                <a:latin typeface="+mn-lt"/>
                <a:cs typeface="Arial" pitchFamily="34" charset="0"/>
                <a:sym typeface="Arial" pitchFamily="34" charset="0"/>
              </a:rPr>
              <a:t> </a:t>
            </a:r>
            <a:r>
              <a:rPr lang="ru-RU" altLang="ru-RU" sz="1200" b="1" dirty="0">
                <a:solidFill>
                  <a:srgbClr val="000000"/>
                </a:solidFill>
                <a:latin typeface="+mn-lt"/>
                <a:cs typeface="Arial" pitchFamily="34" charset="0"/>
                <a:sym typeface="Arial" pitchFamily="34" charset="0"/>
              </a:rPr>
              <a:t>станций)</a:t>
            </a:r>
          </a:p>
        </p:txBody>
      </p:sp>
      <p:cxnSp>
        <p:nvCxnSpPr>
          <p:cNvPr id="92" name="Прямая соединительная линия 91"/>
          <p:cNvCxnSpPr/>
          <p:nvPr/>
        </p:nvCxnSpPr>
        <p:spPr>
          <a:xfrm>
            <a:off x="2569730" y="1474151"/>
            <a:ext cx="1656585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3" name="AutoShape 250"/>
          <p:cNvSpPr>
            <a:spLocks noChangeArrowheads="1"/>
          </p:cNvSpPr>
          <p:nvPr/>
        </p:nvSpPr>
        <p:spPr bwMode="auto">
          <a:xfrm>
            <a:off x="4320851" y="1224001"/>
            <a:ext cx="2033686" cy="196711"/>
          </a:xfrm>
          <a:prstGeom prst="leftRightArrow">
            <a:avLst>
              <a:gd name="adj1" fmla="val 100000"/>
              <a:gd name="adj2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9746" anchor="b">
            <a:spAutoFit/>
          </a:bodyPr>
          <a:lstStyle/>
          <a:p>
            <a:pPr algn="ctr" defTabSz="683820">
              <a:buClr>
                <a:schemeClr val="tx2"/>
              </a:buClr>
              <a:buSzPct val="125000"/>
            </a:pPr>
            <a:r>
              <a:rPr lang="en-US" altLang="ru-RU" sz="1200" b="1" dirty="0">
                <a:solidFill>
                  <a:srgbClr val="000000"/>
                </a:solidFill>
                <a:latin typeface="+mn-lt"/>
                <a:cs typeface="Arial" pitchFamily="34" charset="0"/>
                <a:sym typeface="Arial" pitchFamily="34" charset="0"/>
              </a:rPr>
              <a:t>7</a:t>
            </a:r>
            <a:r>
              <a:rPr lang="ru-RU" altLang="ru-RU" sz="1200" b="1" dirty="0" smtClean="0">
                <a:solidFill>
                  <a:srgbClr val="000000"/>
                </a:solidFill>
                <a:latin typeface="+mn-lt"/>
                <a:cs typeface="Arial" pitchFamily="34" charset="0"/>
                <a:sym typeface="Arial" pitchFamily="34" charset="0"/>
              </a:rPr>
              <a:t> </a:t>
            </a:r>
            <a:r>
              <a:rPr lang="ru-RU" altLang="ru-RU" sz="1200" b="1" dirty="0">
                <a:solidFill>
                  <a:srgbClr val="000000"/>
                </a:solidFill>
                <a:latin typeface="+mn-lt"/>
                <a:cs typeface="Arial" pitchFamily="34" charset="0"/>
                <a:sym typeface="Arial" pitchFamily="34" charset="0"/>
              </a:rPr>
              <a:t>лот (8 станций)</a:t>
            </a:r>
          </a:p>
        </p:txBody>
      </p:sp>
      <p:cxnSp>
        <p:nvCxnSpPr>
          <p:cNvPr id="94" name="Прямая соединительная линия 93"/>
          <p:cNvCxnSpPr/>
          <p:nvPr/>
        </p:nvCxnSpPr>
        <p:spPr>
          <a:xfrm>
            <a:off x="4382514" y="1474151"/>
            <a:ext cx="1650486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5" name="AutoShape 250"/>
          <p:cNvSpPr>
            <a:spLocks noChangeArrowheads="1"/>
          </p:cNvSpPr>
          <p:nvPr/>
        </p:nvSpPr>
        <p:spPr bwMode="auto">
          <a:xfrm>
            <a:off x="6123000" y="1224001"/>
            <a:ext cx="2194749" cy="196711"/>
          </a:xfrm>
          <a:prstGeom prst="leftRightArrow">
            <a:avLst>
              <a:gd name="adj1" fmla="val 100000"/>
              <a:gd name="adj2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9746" anchor="b">
            <a:spAutoFit/>
          </a:bodyPr>
          <a:lstStyle/>
          <a:p>
            <a:pPr algn="ctr" defTabSz="683820">
              <a:buClr>
                <a:schemeClr val="tx2"/>
              </a:buClr>
              <a:buSzPct val="125000"/>
            </a:pPr>
            <a:r>
              <a:rPr lang="en-US" altLang="ru-RU" sz="1200" b="1" dirty="0">
                <a:solidFill>
                  <a:srgbClr val="000000"/>
                </a:solidFill>
                <a:latin typeface="+mn-lt"/>
                <a:cs typeface="Arial" pitchFamily="34" charset="0"/>
                <a:sym typeface="Arial" pitchFamily="34" charset="0"/>
              </a:rPr>
              <a:t>8</a:t>
            </a:r>
            <a:r>
              <a:rPr lang="ru-RU" altLang="ru-RU" sz="1200" b="1" dirty="0" smtClean="0">
                <a:solidFill>
                  <a:srgbClr val="000000"/>
                </a:solidFill>
                <a:latin typeface="+mn-lt"/>
                <a:cs typeface="Arial" pitchFamily="34" charset="0"/>
                <a:sym typeface="Arial" pitchFamily="34" charset="0"/>
              </a:rPr>
              <a:t> лот (</a:t>
            </a:r>
            <a:r>
              <a:rPr lang="en-US" altLang="ru-RU" sz="1200" b="1" dirty="0">
                <a:solidFill>
                  <a:srgbClr val="000000"/>
                </a:solidFill>
                <a:latin typeface="+mn-lt"/>
                <a:cs typeface="Arial" pitchFamily="34" charset="0"/>
                <a:sym typeface="Arial" pitchFamily="34" charset="0"/>
              </a:rPr>
              <a:t>7</a:t>
            </a:r>
            <a:r>
              <a:rPr lang="ru-RU" altLang="ru-RU" sz="1200" b="1" dirty="0" smtClean="0">
                <a:solidFill>
                  <a:srgbClr val="000000"/>
                </a:solidFill>
                <a:latin typeface="+mn-lt"/>
                <a:cs typeface="Arial" pitchFamily="34" charset="0"/>
                <a:sym typeface="Arial" pitchFamily="34" charset="0"/>
              </a:rPr>
              <a:t> станций)</a:t>
            </a:r>
            <a:endParaRPr lang="ru-RU" altLang="ru-RU" sz="1200" b="1" dirty="0">
              <a:solidFill>
                <a:srgbClr val="000000"/>
              </a:solidFill>
              <a:latin typeface="+mn-lt"/>
              <a:cs typeface="Arial" pitchFamily="34" charset="0"/>
              <a:sym typeface="Arial" pitchFamily="34" charset="0"/>
            </a:endParaRPr>
          </a:p>
        </p:txBody>
      </p:sp>
      <p:cxnSp>
        <p:nvCxnSpPr>
          <p:cNvPr id="96" name="Прямая соединительная линия 95"/>
          <p:cNvCxnSpPr/>
          <p:nvPr/>
        </p:nvCxnSpPr>
        <p:spPr>
          <a:xfrm>
            <a:off x="6213000" y="1474151"/>
            <a:ext cx="1608386" cy="3585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7" name="Freeform 46"/>
          <p:cNvSpPr>
            <a:spLocks/>
          </p:cNvSpPr>
          <p:nvPr>
            <p:custDataLst>
              <p:tags r:id="rId1"/>
            </p:custDataLst>
          </p:nvPr>
        </p:nvSpPr>
        <p:spPr bwMode="auto">
          <a:xfrm rot="10800000">
            <a:off x="4388564" y="1537397"/>
            <a:ext cx="167702" cy="2118146"/>
          </a:xfrm>
          <a:custGeom>
            <a:avLst/>
            <a:gdLst>
              <a:gd name="T0" fmla="*/ 0 w 276"/>
              <a:gd name="T1" fmla="*/ 0 h 3132"/>
              <a:gd name="T2" fmla="*/ 2147483647 w 276"/>
              <a:gd name="T3" fmla="*/ 0 h 3132"/>
              <a:gd name="T4" fmla="*/ 2147483647 w 276"/>
              <a:gd name="T5" fmla="*/ 2147483647 h 3132"/>
              <a:gd name="T6" fmla="*/ 0 w 276"/>
              <a:gd name="T7" fmla="*/ 2147483647 h 3132"/>
              <a:gd name="T8" fmla="*/ 0 60000 65536"/>
              <a:gd name="T9" fmla="*/ 0 60000 65536"/>
              <a:gd name="T10" fmla="*/ 0 60000 65536"/>
              <a:gd name="T11" fmla="*/ 0 60000 65536"/>
              <a:gd name="T12" fmla="*/ 0 w 276"/>
              <a:gd name="T13" fmla="*/ 0 h 3132"/>
              <a:gd name="T14" fmla="*/ 276 w 276"/>
              <a:gd name="T15" fmla="*/ 3132 h 31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6" h="3132">
                <a:moveTo>
                  <a:pt x="0" y="0"/>
                </a:moveTo>
                <a:lnTo>
                  <a:pt x="276" y="0"/>
                </a:lnTo>
                <a:lnTo>
                  <a:pt x="276" y="3132"/>
                </a:lnTo>
                <a:lnTo>
                  <a:pt x="0" y="3132"/>
                </a:lnTo>
              </a:path>
            </a:pathLst>
          </a:cu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139558" tIns="69780" rIns="139558" bIns="69780"/>
          <a:lstStyle/>
          <a:p>
            <a:endParaRPr lang="ru-RU" sz="1800">
              <a:cs typeface="Arial"/>
              <a:sym typeface="Arial"/>
            </a:endParaRPr>
          </a:p>
        </p:txBody>
      </p:sp>
      <p:sp>
        <p:nvSpPr>
          <p:cNvPr id="99" name="Freeform 46"/>
          <p:cNvSpPr>
            <a:spLocks/>
          </p:cNvSpPr>
          <p:nvPr>
            <p:custDataLst>
              <p:tags r:id="rId2"/>
            </p:custDataLst>
          </p:nvPr>
        </p:nvSpPr>
        <p:spPr bwMode="auto">
          <a:xfrm rot="10800000">
            <a:off x="2510598" y="1537393"/>
            <a:ext cx="134299" cy="2118147"/>
          </a:xfrm>
          <a:custGeom>
            <a:avLst/>
            <a:gdLst>
              <a:gd name="T0" fmla="*/ 0 w 276"/>
              <a:gd name="T1" fmla="*/ 0 h 3132"/>
              <a:gd name="T2" fmla="*/ 2147483647 w 276"/>
              <a:gd name="T3" fmla="*/ 0 h 3132"/>
              <a:gd name="T4" fmla="*/ 2147483647 w 276"/>
              <a:gd name="T5" fmla="*/ 2147483647 h 3132"/>
              <a:gd name="T6" fmla="*/ 0 w 276"/>
              <a:gd name="T7" fmla="*/ 2147483647 h 3132"/>
              <a:gd name="T8" fmla="*/ 0 60000 65536"/>
              <a:gd name="T9" fmla="*/ 0 60000 65536"/>
              <a:gd name="T10" fmla="*/ 0 60000 65536"/>
              <a:gd name="T11" fmla="*/ 0 60000 65536"/>
              <a:gd name="T12" fmla="*/ 0 w 276"/>
              <a:gd name="T13" fmla="*/ 0 h 3132"/>
              <a:gd name="T14" fmla="*/ 276 w 276"/>
              <a:gd name="T15" fmla="*/ 3132 h 31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6" h="3132">
                <a:moveTo>
                  <a:pt x="0" y="0"/>
                </a:moveTo>
                <a:lnTo>
                  <a:pt x="276" y="0"/>
                </a:lnTo>
                <a:lnTo>
                  <a:pt x="276" y="3132"/>
                </a:lnTo>
                <a:lnTo>
                  <a:pt x="0" y="3132"/>
                </a:lnTo>
              </a:path>
            </a:pathLst>
          </a:cu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139558" tIns="69780" rIns="139558" bIns="69780"/>
          <a:lstStyle/>
          <a:p>
            <a:endParaRPr lang="ru-RU" sz="1800">
              <a:cs typeface="Arial"/>
              <a:sym typeface="Arial"/>
            </a:endParaRPr>
          </a:p>
        </p:txBody>
      </p:sp>
      <p:sp>
        <p:nvSpPr>
          <p:cNvPr id="100" name="Freeform 46"/>
          <p:cNvSpPr>
            <a:spLocks/>
          </p:cNvSpPr>
          <p:nvPr>
            <p:custDataLst>
              <p:tags r:id="rId3"/>
            </p:custDataLst>
          </p:nvPr>
        </p:nvSpPr>
        <p:spPr bwMode="auto">
          <a:xfrm rot="10800000">
            <a:off x="6221469" y="1537397"/>
            <a:ext cx="167702" cy="2118146"/>
          </a:xfrm>
          <a:custGeom>
            <a:avLst/>
            <a:gdLst>
              <a:gd name="T0" fmla="*/ 0 w 276"/>
              <a:gd name="T1" fmla="*/ 0 h 3132"/>
              <a:gd name="T2" fmla="*/ 2147483647 w 276"/>
              <a:gd name="T3" fmla="*/ 0 h 3132"/>
              <a:gd name="T4" fmla="*/ 2147483647 w 276"/>
              <a:gd name="T5" fmla="*/ 2147483647 h 3132"/>
              <a:gd name="T6" fmla="*/ 0 w 276"/>
              <a:gd name="T7" fmla="*/ 2147483647 h 3132"/>
              <a:gd name="T8" fmla="*/ 0 60000 65536"/>
              <a:gd name="T9" fmla="*/ 0 60000 65536"/>
              <a:gd name="T10" fmla="*/ 0 60000 65536"/>
              <a:gd name="T11" fmla="*/ 0 60000 65536"/>
              <a:gd name="T12" fmla="*/ 0 w 276"/>
              <a:gd name="T13" fmla="*/ 0 h 3132"/>
              <a:gd name="T14" fmla="*/ 276 w 276"/>
              <a:gd name="T15" fmla="*/ 3132 h 31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6" h="3132">
                <a:moveTo>
                  <a:pt x="0" y="0"/>
                </a:moveTo>
                <a:lnTo>
                  <a:pt x="276" y="0"/>
                </a:lnTo>
                <a:lnTo>
                  <a:pt x="276" y="3132"/>
                </a:lnTo>
                <a:lnTo>
                  <a:pt x="0" y="3132"/>
                </a:lnTo>
              </a:path>
            </a:pathLst>
          </a:cu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139558" tIns="69780" rIns="139558" bIns="69780"/>
          <a:lstStyle/>
          <a:p>
            <a:endParaRPr lang="ru-RU" sz="1800">
              <a:cs typeface="Arial"/>
              <a:sym typeface="Arial"/>
            </a:endParaRPr>
          </a:p>
        </p:txBody>
      </p:sp>
      <p:sp>
        <p:nvSpPr>
          <p:cNvPr id="105" name="Freeform 46"/>
          <p:cNvSpPr>
            <a:spLocks/>
          </p:cNvSpPr>
          <p:nvPr>
            <p:custDataLst>
              <p:tags r:id="rId4"/>
            </p:custDataLst>
          </p:nvPr>
        </p:nvSpPr>
        <p:spPr bwMode="auto">
          <a:xfrm rot="10800000">
            <a:off x="2516398" y="4141287"/>
            <a:ext cx="134302" cy="679716"/>
          </a:xfrm>
          <a:custGeom>
            <a:avLst/>
            <a:gdLst>
              <a:gd name="T0" fmla="*/ 0 w 276"/>
              <a:gd name="T1" fmla="*/ 0 h 3132"/>
              <a:gd name="T2" fmla="*/ 2147483647 w 276"/>
              <a:gd name="T3" fmla="*/ 0 h 3132"/>
              <a:gd name="T4" fmla="*/ 2147483647 w 276"/>
              <a:gd name="T5" fmla="*/ 2147483647 h 3132"/>
              <a:gd name="T6" fmla="*/ 0 w 276"/>
              <a:gd name="T7" fmla="*/ 2147483647 h 3132"/>
              <a:gd name="T8" fmla="*/ 0 60000 65536"/>
              <a:gd name="T9" fmla="*/ 0 60000 65536"/>
              <a:gd name="T10" fmla="*/ 0 60000 65536"/>
              <a:gd name="T11" fmla="*/ 0 60000 65536"/>
              <a:gd name="T12" fmla="*/ 0 w 276"/>
              <a:gd name="T13" fmla="*/ 0 h 3132"/>
              <a:gd name="T14" fmla="*/ 276 w 276"/>
              <a:gd name="T15" fmla="*/ 3132 h 31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6" h="3132">
                <a:moveTo>
                  <a:pt x="0" y="0"/>
                </a:moveTo>
                <a:lnTo>
                  <a:pt x="276" y="0"/>
                </a:lnTo>
                <a:lnTo>
                  <a:pt x="276" y="3132"/>
                </a:lnTo>
                <a:lnTo>
                  <a:pt x="0" y="3132"/>
                </a:lnTo>
              </a:path>
            </a:pathLst>
          </a:cu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139558" tIns="69780" rIns="139558" bIns="69780"/>
          <a:lstStyle/>
          <a:p>
            <a:endParaRPr lang="ru-RU" sz="1800">
              <a:cs typeface="Arial"/>
              <a:sym typeface="Arial"/>
            </a:endParaRPr>
          </a:p>
        </p:txBody>
      </p:sp>
      <p:sp>
        <p:nvSpPr>
          <p:cNvPr id="107" name="Freeform 46"/>
          <p:cNvSpPr>
            <a:spLocks/>
          </p:cNvSpPr>
          <p:nvPr>
            <p:custDataLst>
              <p:tags r:id="rId5"/>
            </p:custDataLst>
          </p:nvPr>
        </p:nvSpPr>
        <p:spPr bwMode="auto">
          <a:xfrm rot="10800000">
            <a:off x="4381334" y="4141287"/>
            <a:ext cx="167706" cy="679716"/>
          </a:xfrm>
          <a:custGeom>
            <a:avLst/>
            <a:gdLst>
              <a:gd name="T0" fmla="*/ 0 w 276"/>
              <a:gd name="T1" fmla="*/ 0 h 3132"/>
              <a:gd name="T2" fmla="*/ 2147483647 w 276"/>
              <a:gd name="T3" fmla="*/ 0 h 3132"/>
              <a:gd name="T4" fmla="*/ 2147483647 w 276"/>
              <a:gd name="T5" fmla="*/ 2147483647 h 3132"/>
              <a:gd name="T6" fmla="*/ 0 w 276"/>
              <a:gd name="T7" fmla="*/ 2147483647 h 3132"/>
              <a:gd name="T8" fmla="*/ 0 60000 65536"/>
              <a:gd name="T9" fmla="*/ 0 60000 65536"/>
              <a:gd name="T10" fmla="*/ 0 60000 65536"/>
              <a:gd name="T11" fmla="*/ 0 60000 65536"/>
              <a:gd name="T12" fmla="*/ 0 w 276"/>
              <a:gd name="T13" fmla="*/ 0 h 3132"/>
              <a:gd name="T14" fmla="*/ 276 w 276"/>
              <a:gd name="T15" fmla="*/ 3132 h 31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6" h="3132">
                <a:moveTo>
                  <a:pt x="0" y="0"/>
                </a:moveTo>
                <a:lnTo>
                  <a:pt x="276" y="0"/>
                </a:lnTo>
                <a:lnTo>
                  <a:pt x="276" y="3132"/>
                </a:lnTo>
                <a:lnTo>
                  <a:pt x="0" y="3132"/>
                </a:lnTo>
              </a:path>
            </a:pathLst>
          </a:cu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139558" tIns="69780" rIns="139558" bIns="69780"/>
          <a:lstStyle/>
          <a:p>
            <a:endParaRPr lang="ru-RU" sz="1800">
              <a:cs typeface="Arial"/>
              <a:sym typeface="Arial"/>
            </a:endParaRPr>
          </a:p>
        </p:txBody>
      </p:sp>
      <p:sp>
        <p:nvSpPr>
          <p:cNvPr id="109" name="Freeform 46"/>
          <p:cNvSpPr>
            <a:spLocks/>
          </p:cNvSpPr>
          <p:nvPr>
            <p:custDataLst>
              <p:tags r:id="rId6"/>
            </p:custDataLst>
          </p:nvPr>
        </p:nvSpPr>
        <p:spPr bwMode="auto">
          <a:xfrm rot="10800000">
            <a:off x="6221465" y="4141287"/>
            <a:ext cx="167706" cy="679716"/>
          </a:xfrm>
          <a:custGeom>
            <a:avLst/>
            <a:gdLst>
              <a:gd name="T0" fmla="*/ 0 w 276"/>
              <a:gd name="T1" fmla="*/ 0 h 3132"/>
              <a:gd name="T2" fmla="*/ 2147483647 w 276"/>
              <a:gd name="T3" fmla="*/ 0 h 3132"/>
              <a:gd name="T4" fmla="*/ 2147483647 w 276"/>
              <a:gd name="T5" fmla="*/ 2147483647 h 3132"/>
              <a:gd name="T6" fmla="*/ 0 w 276"/>
              <a:gd name="T7" fmla="*/ 2147483647 h 3132"/>
              <a:gd name="T8" fmla="*/ 0 60000 65536"/>
              <a:gd name="T9" fmla="*/ 0 60000 65536"/>
              <a:gd name="T10" fmla="*/ 0 60000 65536"/>
              <a:gd name="T11" fmla="*/ 0 60000 65536"/>
              <a:gd name="T12" fmla="*/ 0 w 276"/>
              <a:gd name="T13" fmla="*/ 0 h 3132"/>
              <a:gd name="T14" fmla="*/ 276 w 276"/>
              <a:gd name="T15" fmla="*/ 3132 h 31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6" h="3132">
                <a:moveTo>
                  <a:pt x="0" y="0"/>
                </a:moveTo>
                <a:lnTo>
                  <a:pt x="276" y="0"/>
                </a:lnTo>
                <a:lnTo>
                  <a:pt x="276" y="3132"/>
                </a:lnTo>
                <a:lnTo>
                  <a:pt x="0" y="3132"/>
                </a:lnTo>
              </a:path>
            </a:pathLst>
          </a:cu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139558" tIns="69780" rIns="139558" bIns="69780"/>
          <a:lstStyle/>
          <a:p>
            <a:endParaRPr lang="ru-RU" sz="1800">
              <a:cs typeface="Arial"/>
              <a:sym typeface="Arial"/>
            </a:endParaRPr>
          </a:p>
        </p:txBody>
      </p:sp>
      <p:sp>
        <p:nvSpPr>
          <p:cNvPr id="112" name="Freeform 46"/>
          <p:cNvSpPr>
            <a:spLocks/>
          </p:cNvSpPr>
          <p:nvPr>
            <p:custDataLst>
              <p:tags r:id="rId7"/>
            </p:custDataLst>
          </p:nvPr>
        </p:nvSpPr>
        <p:spPr bwMode="auto">
          <a:xfrm rot="10800000">
            <a:off x="2516397" y="4851456"/>
            <a:ext cx="138946" cy="536463"/>
          </a:xfrm>
          <a:custGeom>
            <a:avLst/>
            <a:gdLst>
              <a:gd name="T0" fmla="*/ 0 w 276"/>
              <a:gd name="T1" fmla="*/ 0 h 3132"/>
              <a:gd name="T2" fmla="*/ 2147483647 w 276"/>
              <a:gd name="T3" fmla="*/ 0 h 3132"/>
              <a:gd name="T4" fmla="*/ 2147483647 w 276"/>
              <a:gd name="T5" fmla="*/ 2147483647 h 3132"/>
              <a:gd name="T6" fmla="*/ 0 w 276"/>
              <a:gd name="T7" fmla="*/ 2147483647 h 3132"/>
              <a:gd name="T8" fmla="*/ 0 60000 65536"/>
              <a:gd name="T9" fmla="*/ 0 60000 65536"/>
              <a:gd name="T10" fmla="*/ 0 60000 65536"/>
              <a:gd name="T11" fmla="*/ 0 60000 65536"/>
              <a:gd name="T12" fmla="*/ 0 w 276"/>
              <a:gd name="T13" fmla="*/ 0 h 3132"/>
              <a:gd name="T14" fmla="*/ 276 w 276"/>
              <a:gd name="T15" fmla="*/ 3132 h 31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6" h="3132">
                <a:moveTo>
                  <a:pt x="0" y="0"/>
                </a:moveTo>
                <a:lnTo>
                  <a:pt x="276" y="0"/>
                </a:lnTo>
                <a:lnTo>
                  <a:pt x="276" y="3132"/>
                </a:lnTo>
                <a:lnTo>
                  <a:pt x="0" y="3132"/>
                </a:lnTo>
              </a:path>
            </a:pathLst>
          </a:cu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139558" tIns="69780" rIns="139558" bIns="69780"/>
          <a:lstStyle/>
          <a:p>
            <a:endParaRPr lang="ru-RU" sz="1800">
              <a:cs typeface="Arial"/>
              <a:sym typeface="Arial"/>
            </a:endParaRPr>
          </a:p>
        </p:txBody>
      </p:sp>
      <p:sp>
        <p:nvSpPr>
          <p:cNvPr id="113" name="Rectangle 4"/>
          <p:cNvSpPr txBox="1">
            <a:spLocks noChangeArrowheads="1"/>
          </p:cNvSpPr>
          <p:nvPr/>
        </p:nvSpPr>
        <p:spPr bwMode="auto">
          <a:xfrm>
            <a:off x="2617659" y="4947335"/>
            <a:ext cx="17354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2pPr marL="271920" lvl="1" indent="-269692" defTabSz="1257071">
              <a:buClr>
                <a:srgbClr val="D62828"/>
              </a:buClr>
              <a:buSzPct val="125000"/>
              <a:buFont typeface="Wingdings" panose="05000000000000000000" pitchFamily="2" charset="2"/>
              <a:buChar char="§"/>
              <a:defRPr sz="1200">
                <a:latin typeface="FuturaBookC" panose="04000500000000000000" pitchFamily="82" charset="0"/>
              </a:defRPr>
            </a:lvl2pPr>
          </a:lstStyle>
          <a:p>
            <a:pPr marL="1696" lvl="1" indent="0">
              <a:buNone/>
            </a:pPr>
            <a:r>
              <a:rPr lang="ru-RU" sz="1000" dirty="0">
                <a:latin typeface="+mn-lt"/>
                <a:sym typeface="Arial"/>
              </a:rPr>
              <a:t>Сроки объявления конкурсных процедур – май 2015 </a:t>
            </a:r>
            <a:endParaRPr lang="ru-RU" sz="1000" dirty="0" smtClean="0">
              <a:latin typeface="+mn-lt"/>
              <a:sym typeface="Arial"/>
            </a:endParaRPr>
          </a:p>
        </p:txBody>
      </p:sp>
      <p:sp>
        <p:nvSpPr>
          <p:cNvPr id="114" name="Freeform 46"/>
          <p:cNvSpPr>
            <a:spLocks/>
          </p:cNvSpPr>
          <p:nvPr>
            <p:custDataLst>
              <p:tags r:id="rId8"/>
            </p:custDataLst>
          </p:nvPr>
        </p:nvSpPr>
        <p:spPr bwMode="auto">
          <a:xfrm rot="10800000">
            <a:off x="4381334" y="4851459"/>
            <a:ext cx="173506" cy="536463"/>
          </a:xfrm>
          <a:custGeom>
            <a:avLst/>
            <a:gdLst>
              <a:gd name="T0" fmla="*/ 0 w 276"/>
              <a:gd name="T1" fmla="*/ 0 h 3132"/>
              <a:gd name="T2" fmla="*/ 2147483647 w 276"/>
              <a:gd name="T3" fmla="*/ 0 h 3132"/>
              <a:gd name="T4" fmla="*/ 2147483647 w 276"/>
              <a:gd name="T5" fmla="*/ 2147483647 h 3132"/>
              <a:gd name="T6" fmla="*/ 0 w 276"/>
              <a:gd name="T7" fmla="*/ 2147483647 h 3132"/>
              <a:gd name="T8" fmla="*/ 0 60000 65536"/>
              <a:gd name="T9" fmla="*/ 0 60000 65536"/>
              <a:gd name="T10" fmla="*/ 0 60000 65536"/>
              <a:gd name="T11" fmla="*/ 0 60000 65536"/>
              <a:gd name="T12" fmla="*/ 0 w 276"/>
              <a:gd name="T13" fmla="*/ 0 h 3132"/>
              <a:gd name="T14" fmla="*/ 276 w 276"/>
              <a:gd name="T15" fmla="*/ 3132 h 31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6" h="3132">
                <a:moveTo>
                  <a:pt x="0" y="0"/>
                </a:moveTo>
                <a:lnTo>
                  <a:pt x="276" y="0"/>
                </a:lnTo>
                <a:lnTo>
                  <a:pt x="276" y="3132"/>
                </a:lnTo>
                <a:lnTo>
                  <a:pt x="0" y="3132"/>
                </a:lnTo>
              </a:path>
            </a:pathLst>
          </a:cu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139558" tIns="69780" rIns="139558" bIns="69780"/>
          <a:lstStyle/>
          <a:p>
            <a:endParaRPr lang="ru-RU" sz="1800">
              <a:cs typeface="Arial"/>
              <a:sym typeface="Arial"/>
            </a:endParaRPr>
          </a:p>
        </p:txBody>
      </p:sp>
      <p:sp>
        <p:nvSpPr>
          <p:cNvPr id="115" name="Rectangle 4"/>
          <p:cNvSpPr txBox="1">
            <a:spLocks noChangeArrowheads="1"/>
          </p:cNvSpPr>
          <p:nvPr/>
        </p:nvSpPr>
        <p:spPr bwMode="auto">
          <a:xfrm>
            <a:off x="4439698" y="4914000"/>
            <a:ext cx="17031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2pPr marL="271920" lvl="1" indent="-269692" defTabSz="1257071">
              <a:buClr>
                <a:srgbClr val="D62828"/>
              </a:buClr>
              <a:buSzPct val="125000"/>
              <a:buFont typeface="Wingdings" panose="05000000000000000000" pitchFamily="2" charset="2"/>
              <a:buChar char="§"/>
              <a:defRPr sz="1200">
                <a:latin typeface="FuturaBookC" panose="04000500000000000000" pitchFamily="82" charset="0"/>
              </a:defRPr>
            </a:lvl2pPr>
          </a:lstStyle>
          <a:p>
            <a:pPr marL="1696" lvl="1" indent="0">
              <a:buNone/>
            </a:pPr>
            <a:r>
              <a:rPr lang="ru-RU" sz="1000" dirty="0">
                <a:latin typeface="+mn-lt"/>
                <a:sym typeface="Arial"/>
              </a:rPr>
              <a:t>Сроки объявления конкурсных процедур – май 2015</a:t>
            </a:r>
          </a:p>
        </p:txBody>
      </p:sp>
      <p:sp>
        <p:nvSpPr>
          <p:cNvPr id="116" name="Freeform 46"/>
          <p:cNvSpPr>
            <a:spLocks/>
          </p:cNvSpPr>
          <p:nvPr>
            <p:custDataLst>
              <p:tags r:id="rId9"/>
            </p:custDataLst>
          </p:nvPr>
        </p:nvSpPr>
        <p:spPr bwMode="auto">
          <a:xfrm rot="10800000">
            <a:off x="6221464" y="4851459"/>
            <a:ext cx="173506" cy="536463"/>
          </a:xfrm>
          <a:custGeom>
            <a:avLst/>
            <a:gdLst>
              <a:gd name="T0" fmla="*/ 0 w 276"/>
              <a:gd name="T1" fmla="*/ 0 h 3132"/>
              <a:gd name="T2" fmla="*/ 2147483647 w 276"/>
              <a:gd name="T3" fmla="*/ 0 h 3132"/>
              <a:gd name="T4" fmla="*/ 2147483647 w 276"/>
              <a:gd name="T5" fmla="*/ 2147483647 h 3132"/>
              <a:gd name="T6" fmla="*/ 0 w 276"/>
              <a:gd name="T7" fmla="*/ 2147483647 h 3132"/>
              <a:gd name="T8" fmla="*/ 0 60000 65536"/>
              <a:gd name="T9" fmla="*/ 0 60000 65536"/>
              <a:gd name="T10" fmla="*/ 0 60000 65536"/>
              <a:gd name="T11" fmla="*/ 0 60000 65536"/>
              <a:gd name="T12" fmla="*/ 0 w 276"/>
              <a:gd name="T13" fmla="*/ 0 h 3132"/>
              <a:gd name="T14" fmla="*/ 276 w 276"/>
              <a:gd name="T15" fmla="*/ 3132 h 31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6" h="3132">
                <a:moveTo>
                  <a:pt x="0" y="0"/>
                </a:moveTo>
                <a:lnTo>
                  <a:pt x="276" y="0"/>
                </a:lnTo>
                <a:lnTo>
                  <a:pt x="276" y="3132"/>
                </a:lnTo>
                <a:lnTo>
                  <a:pt x="0" y="3132"/>
                </a:lnTo>
              </a:path>
            </a:pathLst>
          </a:cu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139558" tIns="69780" rIns="139558" bIns="69780"/>
          <a:lstStyle/>
          <a:p>
            <a:endParaRPr lang="ru-RU" sz="1800">
              <a:cs typeface="Arial"/>
              <a:sym typeface="Arial"/>
            </a:endParaRPr>
          </a:p>
        </p:txBody>
      </p:sp>
      <p:sp>
        <p:nvSpPr>
          <p:cNvPr id="117" name="Rectangle 4"/>
          <p:cNvSpPr txBox="1">
            <a:spLocks noChangeArrowheads="1"/>
          </p:cNvSpPr>
          <p:nvPr/>
        </p:nvSpPr>
        <p:spPr bwMode="auto">
          <a:xfrm>
            <a:off x="6265048" y="4947335"/>
            <a:ext cx="16315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2pPr marL="271920" lvl="1" indent="-269692" defTabSz="1257071">
              <a:buClr>
                <a:srgbClr val="D62828"/>
              </a:buClr>
              <a:buSzPct val="125000"/>
              <a:buFont typeface="Wingdings" panose="05000000000000000000" pitchFamily="2" charset="2"/>
              <a:buChar char="§"/>
              <a:defRPr sz="1200">
                <a:latin typeface="FuturaBookC" panose="04000500000000000000" pitchFamily="82" charset="0"/>
              </a:defRPr>
            </a:lvl2pPr>
          </a:lstStyle>
          <a:p>
            <a:pPr marL="1696" lvl="1" indent="0">
              <a:buNone/>
            </a:pPr>
            <a:r>
              <a:rPr lang="ru-RU" sz="1000" dirty="0">
                <a:latin typeface="+mn-lt"/>
                <a:sym typeface="Arial"/>
              </a:rPr>
              <a:t>Сроки объявления конкурсных процедур – </a:t>
            </a:r>
            <a:r>
              <a:rPr lang="ru-RU" sz="1000" dirty="0" smtClean="0">
                <a:latin typeface="+mn-lt"/>
                <a:sym typeface="Arial"/>
              </a:rPr>
              <a:t>июнь 2015</a:t>
            </a:r>
            <a:endParaRPr lang="ru-RU" sz="1000" dirty="0">
              <a:latin typeface="+mn-lt"/>
              <a:sym typeface="Arial"/>
            </a:endParaRPr>
          </a:p>
        </p:txBody>
      </p:sp>
      <p:sp>
        <p:nvSpPr>
          <p:cNvPr id="118" name="Rectangle 62"/>
          <p:cNvSpPr/>
          <p:nvPr/>
        </p:nvSpPr>
        <p:spPr>
          <a:xfrm>
            <a:off x="14931" y="4975675"/>
            <a:ext cx="822275" cy="239571"/>
          </a:xfrm>
          <a:prstGeom prst="rect">
            <a:avLst/>
          </a:prstGeom>
        </p:spPr>
        <p:txBody>
          <a:bodyPr wrap="square" lIns="69613" tIns="34807" rIns="69613" bIns="34807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  <a:latin typeface="+mn-lt"/>
              </a:rPr>
              <a:t>Сроки</a:t>
            </a:r>
            <a:endParaRPr lang="en-GB" sz="11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2" name="Прямоугольник 75"/>
          <p:cNvSpPr/>
          <p:nvPr/>
        </p:nvSpPr>
        <p:spPr>
          <a:xfrm>
            <a:off x="795831" y="4184761"/>
            <a:ext cx="1682170" cy="60746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13" tIns="34807" rIns="69613" bIns="34807" rtlCol="0" anchor="ctr"/>
          <a:lstStyle/>
          <a:p>
            <a:pPr marL="0" lvl="1"/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Согласование конкурсной документации </a:t>
            </a:r>
            <a:endParaRPr lang="ru-RU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3" name="Прямоугольник 82"/>
          <p:cNvSpPr/>
          <p:nvPr/>
        </p:nvSpPr>
        <p:spPr>
          <a:xfrm>
            <a:off x="795831" y="1583117"/>
            <a:ext cx="1682170" cy="200720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 smtClean="0">
                <a:sym typeface="Arial"/>
              </a:rPr>
              <a:t>Спартак</a:t>
            </a:r>
            <a:endParaRPr lang="ru-RU" sz="1000" b="1" dirty="0">
              <a:sym typeface="Arial"/>
            </a:endParaRP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 smtClean="0">
                <a:sym typeface="Arial"/>
              </a:rPr>
              <a:t>Петровско-Разумовская</a:t>
            </a:r>
            <a:endParaRPr lang="ru-RU" sz="1000" b="1" dirty="0">
              <a:sym typeface="Arial"/>
            </a:endParaRP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 smtClean="0">
                <a:sym typeface="Arial"/>
              </a:rPr>
              <a:t>Полянка</a:t>
            </a:r>
            <a:endParaRPr lang="ru-RU" sz="1000" b="1" dirty="0">
              <a:sym typeface="Arial"/>
            </a:endParaRP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 smtClean="0">
                <a:sym typeface="Arial"/>
              </a:rPr>
              <a:t>Беговая</a:t>
            </a:r>
            <a:endParaRPr lang="ru-RU" sz="1000" b="1" dirty="0">
              <a:sym typeface="Arial"/>
            </a:endParaRP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 smtClean="0">
                <a:sym typeface="Arial"/>
              </a:rPr>
              <a:t>Новые Черемушки</a:t>
            </a:r>
            <a:endParaRPr lang="ru-RU" sz="1000" b="1" dirty="0">
              <a:sym typeface="Arial"/>
            </a:endParaRP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 smtClean="0">
                <a:sym typeface="Arial"/>
              </a:rPr>
              <a:t>Нагорная</a:t>
            </a:r>
            <a:endParaRPr lang="ru-RU" sz="1000" b="1" dirty="0">
              <a:sym typeface="Arial"/>
            </a:endParaRP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 err="1" smtClean="0">
                <a:sym typeface="Arial"/>
              </a:rPr>
              <a:t>Новоясеневская</a:t>
            </a:r>
            <a:endParaRPr lang="ru-RU" sz="1000" b="1" dirty="0">
              <a:sym typeface="Arial"/>
            </a:endParaRP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 smtClean="0">
                <a:sym typeface="Arial"/>
              </a:rPr>
              <a:t>Орехово</a:t>
            </a:r>
            <a:endParaRPr lang="ru-RU" sz="1000" b="1" dirty="0">
              <a:sym typeface="Arial"/>
            </a:endParaRP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 smtClean="0">
                <a:sym typeface="Arial"/>
              </a:rPr>
              <a:t>Водный стадион</a:t>
            </a:r>
            <a:endParaRPr lang="ru-RU" sz="1000" b="1" dirty="0">
              <a:sym typeface="Arial"/>
            </a:endParaRP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 smtClean="0">
                <a:sym typeface="Arial"/>
              </a:rPr>
              <a:t>Первомайская</a:t>
            </a:r>
            <a:endParaRPr lang="ru-RU" sz="1000" b="1" dirty="0">
              <a:sym typeface="Arial"/>
            </a:endParaRPr>
          </a:p>
        </p:txBody>
      </p:sp>
      <p:sp>
        <p:nvSpPr>
          <p:cNvPr id="54" name="AutoShape 250"/>
          <p:cNvSpPr>
            <a:spLocks noChangeArrowheads="1"/>
          </p:cNvSpPr>
          <p:nvPr/>
        </p:nvSpPr>
        <p:spPr bwMode="auto">
          <a:xfrm>
            <a:off x="693418" y="1224001"/>
            <a:ext cx="2014311" cy="196711"/>
          </a:xfrm>
          <a:prstGeom prst="leftRightArrow">
            <a:avLst>
              <a:gd name="adj1" fmla="val 100000"/>
              <a:gd name="adj2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9746" anchor="b">
            <a:spAutoFit/>
          </a:bodyPr>
          <a:lstStyle/>
          <a:p>
            <a:pPr algn="ctr" defTabSz="683820">
              <a:buClr>
                <a:schemeClr val="tx2"/>
              </a:buClr>
              <a:buSzPct val="125000"/>
            </a:pPr>
            <a:r>
              <a:rPr lang="en-US" altLang="ru-RU" sz="1200" b="1" dirty="0">
                <a:solidFill>
                  <a:srgbClr val="000000"/>
                </a:solidFill>
                <a:latin typeface="+mn-lt"/>
                <a:cs typeface="Arial" pitchFamily="34" charset="0"/>
                <a:sym typeface="Arial" pitchFamily="34" charset="0"/>
              </a:rPr>
              <a:t>5</a:t>
            </a:r>
            <a:r>
              <a:rPr lang="ru-RU" altLang="ru-RU" sz="1200" b="1" dirty="0" smtClean="0">
                <a:solidFill>
                  <a:srgbClr val="000000"/>
                </a:solidFill>
                <a:latin typeface="+mn-lt"/>
                <a:cs typeface="Arial" pitchFamily="34" charset="0"/>
                <a:sym typeface="Arial" pitchFamily="34" charset="0"/>
              </a:rPr>
              <a:t> лот </a:t>
            </a:r>
            <a:r>
              <a:rPr lang="ru-RU" altLang="ru-RU" sz="1200" b="1" dirty="0">
                <a:solidFill>
                  <a:srgbClr val="000000"/>
                </a:solidFill>
                <a:latin typeface="+mn-lt"/>
                <a:cs typeface="Arial" pitchFamily="34" charset="0"/>
                <a:sym typeface="Arial" pitchFamily="34" charset="0"/>
              </a:rPr>
              <a:t>(</a:t>
            </a:r>
            <a:r>
              <a:rPr lang="ru-RU" altLang="ru-RU" sz="1200" b="1" dirty="0" smtClean="0">
                <a:solidFill>
                  <a:srgbClr val="000000"/>
                </a:solidFill>
                <a:latin typeface="+mn-lt"/>
                <a:cs typeface="Arial" pitchFamily="34" charset="0"/>
                <a:sym typeface="Arial" pitchFamily="34" charset="0"/>
              </a:rPr>
              <a:t>1</a:t>
            </a:r>
            <a:r>
              <a:rPr lang="en-US" altLang="ru-RU" sz="1200" b="1" dirty="0" smtClean="0">
                <a:solidFill>
                  <a:srgbClr val="000000"/>
                </a:solidFill>
                <a:latin typeface="+mn-lt"/>
                <a:cs typeface="Arial" pitchFamily="34" charset="0"/>
                <a:sym typeface="Arial" pitchFamily="34" charset="0"/>
              </a:rPr>
              <a:t>0</a:t>
            </a:r>
            <a:r>
              <a:rPr lang="ru-RU" altLang="ru-RU" sz="1200" b="1" dirty="0" smtClean="0">
                <a:solidFill>
                  <a:srgbClr val="000000"/>
                </a:solidFill>
                <a:latin typeface="+mn-lt"/>
                <a:cs typeface="Arial" pitchFamily="34" charset="0"/>
                <a:sym typeface="Arial" pitchFamily="34" charset="0"/>
              </a:rPr>
              <a:t> </a:t>
            </a:r>
            <a:r>
              <a:rPr lang="ru-RU" altLang="ru-RU" sz="1200" b="1" dirty="0">
                <a:solidFill>
                  <a:srgbClr val="000000"/>
                </a:solidFill>
                <a:latin typeface="+mn-lt"/>
                <a:cs typeface="Arial" pitchFamily="34" charset="0"/>
                <a:sym typeface="Arial" pitchFamily="34" charset="0"/>
              </a:rPr>
              <a:t>станций)</a:t>
            </a:r>
          </a:p>
        </p:txBody>
      </p:sp>
      <p:sp>
        <p:nvSpPr>
          <p:cNvPr id="55" name="Freeform 46"/>
          <p:cNvSpPr>
            <a:spLocks/>
          </p:cNvSpPr>
          <p:nvPr>
            <p:custDataLst>
              <p:tags r:id="rId10"/>
            </p:custDataLst>
          </p:nvPr>
        </p:nvSpPr>
        <p:spPr bwMode="auto">
          <a:xfrm rot="10800000">
            <a:off x="751458" y="1537395"/>
            <a:ext cx="153915" cy="2118147"/>
          </a:xfrm>
          <a:custGeom>
            <a:avLst/>
            <a:gdLst>
              <a:gd name="T0" fmla="*/ 0 w 276"/>
              <a:gd name="T1" fmla="*/ 0 h 3132"/>
              <a:gd name="T2" fmla="*/ 2147483647 w 276"/>
              <a:gd name="T3" fmla="*/ 0 h 3132"/>
              <a:gd name="T4" fmla="*/ 2147483647 w 276"/>
              <a:gd name="T5" fmla="*/ 2147483647 h 3132"/>
              <a:gd name="T6" fmla="*/ 0 w 276"/>
              <a:gd name="T7" fmla="*/ 2147483647 h 3132"/>
              <a:gd name="T8" fmla="*/ 0 60000 65536"/>
              <a:gd name="T9" fmla="*/ 0 60000 65536"/>
              <a:gd name="T10" fmla="*/ 0 60000 65536"/>
              <a:gd name="T11" fmla="*/ 0 60000 65536"/>
              <a:gd name="T12" fmla="*/ 0 w 276"/>
              <a:gd name="T13" fmla="*/ 0 h 3132"/>
              <a:gd name="T14" fmla="*/ 276 w 276"/>
              <a:gd name="T15" fmla="*/ 3132 h 31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6" h="3132">
                <a:moveTo>
                  <a:pt x="0" y="0"/>
                </a:moveTo>
                <a:lnTo>
                  <a:pt x="276" y="0"/>
                </a:lnTo>
                <a:lnTo>
                  <a:pt x="276" y="3132"/>
                </a:lnTo>
                <a:lnTo>
                  <a:pt x="0" y="3132"/>
                </a:lnTo>
              </a:path>
            </a:pathLst>
          </a:cu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139558" tIns="69780" rIns="139558" bIns="69780"/>
          <a:lstStyle/>
          <a:p>
            <a:endParaRPr lang="ru-RU" sz="1800">
              <a:cs typeface="Arial"/>
              <a:sym typeface="Arial"/>
            </a:endParaRPr>
          </a:p>
        </p:txBody>
      </p:sp>
      <p:cxnSp>
        <p:nvCxnSpPr>
          <p:cNvPr id="56" name="Прямая соединительная линия 88"/>
          <p:cNvCxnSpPr/>
          <p:nvPr/>
        </p:nvCxnSpPr>
        <p:spPr>
          <a:xfrm>
            <a:off x="755082" y="1474151"/>
            <a:ext cx="1643169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8" name="Freeform 46"/>
          <p:cNvSpPr>
            <a:spLocks/>
          </p:cNvSpPr>
          <p:nvPr>
            <p:custDataLst>
              <p:tags r:id="rId11"/>
            </p:custDataLst>
          </p:nvPr>
        </p:nvSpPr>
        <p:spPr bwMode="auto">
          <a:xfrm rot="10800000">
            <a:off x="751453" y="4141287"/>
            <a:ext cx="153918" cy="679716"/>
          </a:xfrm>
          <a:custGeom>
            <a:avLst/>
            <a:gdLst>
              <a:gd name="T0" fmla="*/ 0 w 276"/>
              <a:gd name="T1" fmla="*/ 0 h 3132"/>
              <a:gd name="T2" fmla="*/ 2147483647 w 276"/>
              <a:gd name="T3" fmla="*/ 0 h 3132"/>
              <a:gd name="T4" fmla="*/ 2147483647 w 276"/>
              <a:gd name="T5" fmla="*/ 2147483647 h 3132"/>
              <a:gd name="T6" fmla="*/ 0 w 276"/>
              <a:gd name="T7" fmla="*/ 2147483647 h 3132"/>
              <a:gd name="T8" fmla="*/ 0 60000 65536"/>
              <a:gd name="T9" fmla="*/ 0 60000 65536"/>
              <a:gd name="T10" fmla="*/ 0 60000 65536"/>
              <a:gd name="T11" fmla="*/ 0 60000 65536"/>
              <a:gd name="T12" fmla="*/ 0 w 276"/>
              <a:gd name="T13" fmla="*/ 0 h 3132"/>
              <a:gd name="T14" fmla="*/ 276 w 276"/>
              <a:gd name="T15" fmla="*/ 3132 h 31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6" h="3132">
                <a:moveTo>
                  <a:pt x="0" y="0"/>
                </a:moveTo>
                <a:lnTo>
                  <a:pt x="276" y="0"/>
                </a:lnTo>
                <a:lnTo>
                  <a:pt x="276" y="3132"/>
                </a:lnTo>
                <a:lnTo>
                  <a:pt x="0" y="3132"/>
                </a:lnTo>
              </a:path>
            </a:pathLst>
          </a:cu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139558" tIns="69780" rIns="139558" bIns="69780"/>
          <a:lstStyle/>
          <a:p>
            <a:endParaRPr lang="ru-RU" sz="1800">
              <a:cs typeface="Arial"/>
              <a:sym typeface="Arial"/>
            </a:endParaRPr>
          </a:p>
        </p:txBody>
      </p:sp>
      <p:sp>
        <p:nvSpPr>
          <p:cNvPr id="60" name="Freeform 46"/>
          <p:cNvSpPr>
            <a:spLocks/>
          </p:cNvSpPr>
          <p:nvPr>
            <p:custDataLst>
              <p:tags r:id="rId12"/>
            </p:custDataLst>
          </p:nvPr>
        </p:nvSpPr>
        <p:spPr bwMode="auto">
          <a:xfrm rot="10800000">
            <a:off x="751452" y="4851458"/>
            <a:ext cx="159241" cy="536463"/>
          </a:xfrm>
          <a:custGeom>
            <a:avLst/>
            <a:gdLst>
              <a:gd name="T0" fmla="*/ 0 w 276"/>
              <a:gd name="T1" fmla="*/ 0 h 3132"/>
              <a:gd name="T2" fmla="*/ 2147483647 w 276"/>
              <a:gd name="T3" fmla="*/ 0 h 3132"/>
              <a:gd name="T4" fmla="*/ 2147483647 w 276"/>
              <a:gd name="T5" fmla="*/ 2147483647 h 3132"/>
              <a:gd name="T6" fmla="*/ 0 w 276"/>
              <a:gd name="T7" fmla="*/ 2147483647 h 3132"/>
              <a:gd name="T8" fmla="*/ 0 60000 65536"/>
              <a:gd name="T9" fmla="*/ 0 60000 65536"/>
              <a:gd name="T10" fmla="*/ 0 60000 65536"/>
              <a:gd name="T11" fmla="*/ 0 60000 65536"/>
              <a:gd name="T12" fmla="*/ 0 w 276"/>
              <a:gd name="T13" fmla="*/ 0 h 3132"/>
              <a:gd name="T14" fmla="*/ 276 w 276"/>
              <a:gd name="T15" fmla="*/ 3132 h 31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6" h="3132">
                <a:moveTo>
                  <a:pt x="0" y="0"/>
                </a:moveTo>
                <a:lnTo>
                  <a:pt x="276" y="0"/>
                </a:lnTo>
                <a:lnTo>
                  <a:pt x="276" y="3132"/>
                </a:lnTo>
                <a:lnTo>
                  <a:pt x="0" y="3132"/>
                </a:lnTo>
              </a:path>
            </a:pathLst>
          </a:cu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139558" tIns="69780" rIns="139558" bIns="69780"/>
          <a:lstStyle/>
          <a:p>
            <a:endParaRPr lang="ru-RU" sz="1800">
              <a:cs typeface="Arial"/>
              <a:sym typeface="Arial"/>
            </a:endParaRPr>
          </a:p>
        </p:txBody>
      </p:sp>
      <p:sp>
        <p:nvSpPr>
          <p:cNvPr id="61" name="Прямоугольник 121"/>
          <p:cNvSpPr/>
          <p:nvPr/>
        </p:nvSpPr>
        <p:spPr>
          <a:xfrm>
            <a:off x="795830" y="4894481"/>
            <a:ext cx="1682171" cy="50001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13" tIns="34807" rIns="69613" bIns="34807" rtlCol="0" anchor="ctr"/>
          <a:lstStyle/>
          <a:p>
            <a:pPr algn="ctr"/>
            <a:endParaRPr lang="ru-RU" dirty="0" err="1" smtClean="0">
              <a:solidFill>
                <a:schemeClr val="tx1"/>
              </a:solidFill>
            </a:endParaRPr>
          </a:p>
        </p:txBody>
      </p:sp>
      <p:sp>
        <p:nvSpPr>
          <p:cNvPr id="62" name="Rectangle 4"/>
          <p:cNvSpPr txBox="1">
            <a:spLocks noChangeArrowheads="1"/>
          </p:cNvSpPr>
          <p:nvPr/>
        </p:nvSpPr>
        <p:spPr bwMode="auto">
          <a:xfrm>
            <a:off x="793156" y="4947335"/>
            <a:ext cx="16662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2pPr marL="271920" lvl="1" indent="-269692" defTabSz="1257071">
              <a:buClr>
                <a:srgbClr val="D62828"/>
              </a:buClr>
              <a:buSzPct val="125000"/>
              <a:buFont typeface="Wingdings" panose="05000000000000000000" pitchFamily="2" charset="2"/>
              <a:buChar char="§"/>
              <a:defRPr sz="1200">
                <a:latin typeface="FuturaBookC" panose="04000500000000000000" pitchFamily="82" charset="0"/>
              </a:defRPr>
            </a:lvl2pPr>
          </a:lstStyle>
          <a:p>
            <a:pPr marL="1696" lvl="1" indent="0">
              <a:buNone/>
            </a:pPr>
            <a:r>
              <a:rPr lang="ru-RU" sz="1000" dirty="0" smtClean="0">
                <a:latin typeface="+mn-lt"/>
                <a:sym typeface="Arial"/>
              </a:rPr>
              <a:t>Сроки объявления конкурсных процедур – май 2015</a:t>
            </a:r>
            <a:endParaRPr lang="ru-RU" sz="1000" dirty="0">
              <a:latin typeface="+mn-lt"/>
              <a:sym typeface="Arial"/>
            </a:endParaRPr>
          </a:p>
        </p:txBody>
      </p:sp>
      <p:sp>
        <p:nvSpPr>
          <p:cNvPr id="64" name="Прямоугольник 76"/>
          <p:cNvSpPr/>
          <p:nvPr/>
        </p:nvSpPr>
        <p:spPr>
          <a:xfrm>
            <a:off x="2611434" y="3724738"/>
            <a:ext cx="1740433" cy="31659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13" tIns="34807" rIns="69613" bIns="34807" rtlCol="0" anchor="ctr"/>
          <a:lstStyle/>
          <a:p>
            <a:pPr marL="0" lvl="1"/>
            <a:r>
              <a:rPr lang="ru-RU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Начальная максимальная цена </a:t>
            </a:r>
            <a:r>
              <a:rPr lang="en-US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844</a:t>
            </a: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</a:t>
            </a:r>
            <a:r>
              <a:rPr lang="en-US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млн. руб.</a:t>
            </a:r>
            <a:endParaRPr lang="ru-RU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5" name="Прямоугольник 77"/>
          <p:cNvSpPr/>
          <p:nvPr/>
        </p:nvSpPr>
        <p:spPr>
          <a:xfrm>
            <a:off x="4437231" y="3724738"/>
            <a:ext cx="1705650" cy="31659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13" tIns="34807" rIns="69613" bIns="34807" rtlCol="0" anchor="ctr"/>
          <a:lstStyle/>
          <a:p>
            <a:pPr marL="0" lvl="1"/>
            <a:r>
              <a:rPr lang="ru-RU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Начальная максимальная цена </a:t>
            </a:r>
            <a:r>
              <a:rPr lang="en-US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812</a:t>
            </a: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</a:t>
            </a: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ru-RU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млн. руб</a:t>
            </a: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lang="ru-RU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6" name="Прямоугольник 78"/>
          <p:cNvSpPr/>
          <p:nvPr/>
        </p:nvSpPr>
        <p:spPr>
          <a:xfrm>
            <a:off x="6262536" y="3724738"/>
            <a:ext cx="1633742" cy="31659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13" tIns="34807" rIns="69613" bIns="34807" rtlCol="0" anchor="ctr"/>
          <a:lstStyle/>
          <a:p>
            <a:pPr marL="0" lvl="1"/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Начальная максимальная цена 7</a:t>
            </a:r>
            <a:r>
              <a:rPr lang="en-US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95</a:t>
            </a: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</a:t>
            </a:r>
            <a:r>
              <a:rPr lang="en-US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6</a:t>
            </a: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ru-RU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млн. руб.</a:t>
            </a:r>
          </a:p>
        </p:txBody>
      </p:sp>
      <p:sp>
        <p:nvSpPr>
          <p:cNvPr id="67" name="Rectangle 62"/>
          <p:cNvSpPr/>
          <p:nvPr/>
        </p:nvSpPr>
        <p:spPr>
          <a:xfrm>
            <a:off x="-42000" y="3773358"/>
            <a:ext cx="938563" cy="408848"/>
          </a:xfrm>
          <a:prstGeom prst="rect">
            <a:avLst/>
          </a:prstGeom>
        </p:spPr>
        <p:txBody>
          <a:bodyPr wrap="square" lIns="69613" tIns="34807" rIns="69613" bIns="34807">
            <a:spAutoFit/>
          </a:bodyPr>
          <a:lstStyle/>
          <a:p>
            <a:r>
              <a:rPr lang="ru-RU" sz="1100" b="1" dirty="0" smtClean="0">
                <a:solidFill>
                  <a:srgbClr val="C00000"/>
                </a:solidFill>
                <a:latin typeface="+mn-lt"/>
              </a:rPr>
              <a:t>Стоимость СМР </a:t>
            </a:r>
            <a:endParaRPr lang="en-GB" sz="11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68" name="Freeform 46"/>
          <p:cNvSpPr>
            <a:spLocks/>
          </p:cNvSpPr>
          <p:nvPr>
            <p:custDataLst>
              <p:tags r:id="rId13"/>
            </p:custDataLst>
          </p:nvPr>
        </p:nvSpPr>
        <p:spPr bwMode="auto">
          <a:xfrm rot="10800000">
            <a:off x="2516398" y="3693445"/>
            <a:ext cx="134302" cy="386194"/>
          </a:xfrm>
          <a:custGeom>
            <a:avLst/>
            <a:gdLst>
              <a:gd name="T0" fmla="*/ 0 w 276"/>
              <a:gd name="T1" fmla="*/ 0 h 3132"/>
              <a:gd name="T2" fmla="*/ 2147483647 w 276"/>
              <a:gd name="T3" fmla="*/ 0 h 3132"/>
              <a:gd name="T4" fmla="*/ 2147483647 w 276"/>
              <a:gd name="T5" fmla="*/ 2147483647 h 3132"/>
              <a:gd name="T6" fmla="*/ 0 w 276"/>
              <a:gd name="T7" fmla="*/ 2147483647 h 3132"/>
              <a:gd name="T8" fmla="*/ 0 60000 65536"/>
              <a:gd name="T9" fmla="*/ 0 60000 65536"/>
              <a:gd name="T10" fmla="*/ 0 60000 65536"/>
              <a:gd name="T11" fmla="*/ 0 60000 65536"/>
              <a:gd name="T12" fmla="*/ 0 w 276"/>
              <a:gd name="T13" fmla="*/ 0 h 3132"/>
              <a:gd name="T14" fmla="*/ 276 w 276"/>
              <a:gd name="T15" fmla="*/ 3132 h 31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6" h="3132">
                <a:moveTo>
                  <a:pt x="0" y="0"/>
                </a:moveTo>
                <a:lnTo>
                  <a:pt x="276" y="0"/>
                </a:lnTo>
                <a:lnTo>
                  <a:pt x="276" y="3132"/>
                </a:lnTo>
                <a:lnTo>
                  <a:pt x="0" y="3132"/>
                </a:lnTo>
              </a:path>
            </a:pathLst>
          </a:cu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139558" tIns="69780" rIns="139558" bIns="69780"/>
          <a:lstStyle/>
          <a:p>
            <a:endParaRPr lang="ru-RU" sz="1800">
              <a:cs typeface="Arial"/>
              <a:sym typeface="Arial"/>
            </a:endParaRPr>
          </a:p>
        </p:txBody>
      </p:sp>
      <p:sp>
        <p:nvSpPr>
          <p:cNvPr id="69" name="Freeform 46"/>
          <p:cNvSpPr>
            <a:spLocks/>
          </p:cNvSpPr>
          <p:nvPr>
            <p:custDataLst>
              <p:tags r:id="rId14"/>
            </p:custDataLst>
          </p:nvPr>
        </p:nvSpPr>
        <p:spPr bwMode="auto">
          <a:xfrm rot="10800000">
            <a:off x="4381334" y="3693445"/>
            <a:ext cx="167706" cy="386194"/>
          </a:xfrm>
          <a:custGeom>
            <a:avLst/>
            <a:gdLst>
              <a:gd name="T0" fmla="*/ 0 w 276"/>
              <a:gd name="T1" fmla="*/ 0 h 3132"/>
              <a:gd name="T2" fmla="*/ 2147483647 w 276"/>
              <a:gd name="T3" fmla="*/ 0 h 3132"/>
              <a:gd name="T4" fmla="*/ 2147483647 w 276"/>
              <a:gd name="T5" fmla="*/ 2147483647 h 3132"/>
              <a:gd name="T6" fmla="*/ 0 w 276"/>
              <a:gd name="T7" fmla="*/ 2147483647 h 3132"/>
              <a:gd name="T8" fmla="*/ 0 60000 65536"/>
              <a:gd name="T9" fmla="*/ 0 60000 65536"/>
              <a:gd name="T10" fmla="*/ 0 60000 65536"/>
              <a:gd name="T11" fmla="*/ 0 60000 65536"/>
              <a:gd name="T12" fmla="*/ 0 w 276"/>
              <a:gd name="T13" fmla="*/ 0 h 3132"/>
              <a:gd name="T14" fmla="*/ 276 w 276"/>
              <a:gd name="T15" fmla="*/ 3132 h 31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6" h="3132">
                <a:moveTo>
                  <a:pt x="0" y="0"/>
                </a:moveTo>
                <a:lnTo>
                  <a:pt x="276" y="0"/>
                </a:lnTo>
                <a:lnTo>
                  <a:pt x="276" y="3132"/>
                </a:lnTo>
                <a:lnTo>
                  <a:pt x="0" y="3132"/>
                </a:lnTo>
              </a:path>
            </a:pathLst>
          </a:cu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139558" tIns="69780" rIns="139558" bIns="69780"/>
          <a:lstStyle/>
          <a:p>
            <a:endParaRPr lang="ru-RU" sz="1800">
              <a:cs typeface="Arial"/>
              <a:sym typeface="Arial"/>
            </a:endParaRPr>
          </a:p>
        </p:txBody>
      </p:sp>
      <p:sp>
        <p:nvSpPr>
          <p:cNvPr id="70" name="Freeform 46"/>
          <p:cNvSpPr>
            <a:spLocks/>
          </p:cNvSpPr>
          <p:nvPr>
            <p:custDataLst>
              <p:tags r:id="rId15"/>
            </p:custDataLst>
          </p:nvPr>
        </p:nvSpPr>
        <p:spPr bwMode="auto">
          <a:xfrm rot="10800000">
            <a:off x="6221465" y="3693445"/>
            <a:ext cx="167706" cy="386194"/>
          </a:xfrm>
          <a:custGeom>
            <a:avLst/>
            <a:gdLst>
              <a:gd name="T0" fmla="*/ 0 w 276"/>
              <a:gd name="T1" fmla="*/ 0 h 3132"/>
              <a:gd name="T2" fmla="*/ 2147483647 w 276"/>
              <a:gd name="T3" fmla="*/ 0 h 3132"/>
              <a:gd name="T4" fmla="*/ 2147483647 w 276"/>
              <a:gd name="T5" fmla="*/ 2147483647 h 3132"/>
              <a:gd name="T6" fmla="*/ 0 w 276"/>
              <a:gd name="T7" fmla="*/ 2147483647 h 3132"/>
              <a:gd name="T8" fmla="*/ 0 60000 65536"/>
              <a:gd name="T9" fmla="*/ 0 60000 65536"/>
              <a:gd name="T10" fmla="*/ 0 60000 65536"/>
              <a:gd name="T11" fmla="*/ 0 60000 65536"/>
              <a:gd name="T12" fmla="*/ 0 w 276"/>
              <a:gd name="T13" fmla="*/ 0 h 3132"/>
              <a:gd name="T14" fmla="*/ 276 w 276"/>
              <a:gd name="T15" fmla="*/ 3132 h 31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6" h="3132">
                <a:moveTo>
                  <a:pt x="0" y="0"/>
                </a:moveTo>
                <a:lnTo>
                  <a:pt x="276" y="0"/>
                </a:lnTo>
                <a:lnTo>
                  <a:pt x="276" y="3132"/>
                </a:lnTo>
                <a:lnTo>
                  <a:pt x="0" y="3132"/>
                </a:lnTo>
              </a:path>
            </a:pathLst>
          </a:cu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139558" tIns="69780" rIns="139558" bIns="69780"/>
          <a:lstStyle/>
          <a:p>
            <a:endParaRPr lang="ru-RU" sz="1800">
              <a:cs typeface="Arial"/>
              <a:sym typeface="Arial"/>
            </a:endParaRPr>
          </a:p>
        </p:txBody>
      </p:sp>
      <p:sp>
        <p:nvSpPr>
          <p:cNvPr id="72" name="Прямоугольник 75"/>
          <p:cNvSpPr/>
          <p:nvPr/>
        </p:nvSpPr>
        <p:spPr>
          <a:xfrm>
            <a:off x="795831" y="3724738"/>
            <a:ext cx="1682170" cy="31659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13" tIns="34807" rIns="69613" bIns="34807" rtlCol="0" anchor="ctr"/>
          <a:lstStyle/>
          <a:p>
            <a:pPr marL="0" lvl="1"/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Начальная максимальная цена </a:t>
            </a:r>
            <a:r>
              <a:rPr lang="en-US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572</a:t>
            </a: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0</a:t>
            </a: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млн. руб.</a:t>
            </a:r>
            <a:endParaRPr lang="ru-RU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6" name="Freeform 46"/>
          <p:cNvSpPr>
            <a:spLocks/>
          </p:cNvSpPr>
          <p:nvPr>
            <p:custDataLst>
              <p:tags r:id="rId16"/>
            </p:custDataLst>
          </p:nvPr>
        </p:nvSpPr>
        <p:spPr bwMode="auto">
          <a:xfrm rot="10800000">
            <a:off x="751453" y="3693445"/>
            <a:ext cx="153918" cy="386194"/>
          </a:xfrm>
          <a:custGeom>
            <a:avLst/>
            <a:gdLst>
              <a:gd name="T0" fmla="*/ 0 w 276"/>
              <a:gd name="T1" fmla="*/ 0 h 3132"/>
              <a:gd name="T2" fmla="*/ 2147483647 w 276"/>
              <a:gd name="T3" fmla="*/ 0 h 3132"/>
              <a:gd name="T4" fmla="*/ 2147483647 w 276"/>
              <a:gd name="T5" fmla="*/ 2147483647 h 3132"/>
              <a:gd name="T6" fmla="*/ 0 w 276"/>
              <a:gd name="T7" fmla="*/ 2147483647 h 3132"/>
              <a:gd name="T8" fmla="*/ 0 60000 65536"/>
              <a:gd name="T9" fmla="*/ 0 60000 65536"/>
              <a:gd name="T10" fmla="*/ 0 60000 65536"/>
              <a:gd name="T11" fmla="*/ 0 60000 65536"/>
              <a:gd name="T12" fmla="*/ 0 w 276"/>
              <a:gd name="T13" fmla="*/ 0 h 3132"/>
              <a:gd name="T14" fmla="*/ 276 w 276"/>
              <a:gd name="T15" fmla="*/ 3132 h 31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6" h="3132">
                <a:moveTo>
                  <a:pt x="0" y="0"/>
                </a:moveTo>
                <a:lnTo>
                  <a:pt x="276" y="0"/>
                </a:lnTo>
                <a:lnTo>
                  <a:pt x="276" y="3132"/>
                </a:lnTo>
                <a:lnTo>
                  <a:pt x="0" y="3132"/>
                </a:lnTo>
              </a:path>
            </a:pathLst>
          </a:cu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139558" tIns="69780" rIns="139558" bIns="69780"/>
          <a:lstStyle/>
          <a:p>
            <a:endParaRPr lang="ru-RU" sz="1800"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49950" y="6493833"/>
            <a:ext cx="589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/>
              <a:t>*Точная дата пока не определена</a:t>
            </a:r>
            <a:endParaRPr lang="en-US" sz="1050" dirty="0"/>
          </a:p>
        </p:txBody>
      </p:sp>
      <p:sp>
        <p:nvSpPr>
          <p:cNvPr id="63" name="Прямоугольник 62"/>
          <p:cNvSpPr/>
          <p:nvPr/>
        </p:nvSpPr>
        <p:spPr>
          <a:xfrm>
            <a:off x="8062535" y="4901108"/>
            <a:ext cx="1733993" cy="50553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13" tIns="34807" rIns="69613" bIns="34807" rtlCol="0" anchor="ctr"/>
          <a:lstStyle/>
          <a:p>
            <a:pPr algn="ctr"/>
            <a:endParaRPr lang="ru-RU" dirty="0" err="1" smtClean="0">
              <a:solidFill>
                <a:schemeClr val="tx1"/>
              </a:solidFill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8062535" y="4184761"/>
            <a:ext cx="1733993" cy="60746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13" tIns="34807" rIns="69613" bIns="34807" rtlCol="0" anchor="ctr"/>
          <a:lstStyle/>
          <a:p>
            <a:pPr marL="0" lvl="1"/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Формирование конкурсной документации</a:t>
            </a:r>
            <a:endParaRPr lang="ru-RU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8062342" y="1583117"/>
            <a:ext cx="1733993" cy="200720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 smtClean="0">
                <a:sym typeface="Arial"/>
              </a:rPr>
              <a:t>Китай-город (ТК)</a:t>
            </a: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 smtClean="0">
                <a:sym typeface="Arial"/>
              </a:rPr>
              <a:t>Китай-город (КР)</a:t>
            </a: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 smtClean="0">
                <a:sym typeface="Arial"/>
              </a:rPr>
              <a:t>Сухаревская</a:t>
            </a: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 smtClean="0">
                <a:sym typeface="Arial"/>
              </a:rPr>
              <a:t>Коломенское</a:t>
            </a: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 err="1" smtClean="0">
                <a:sym typeface="Arial"/>
              </a:rPr>
              <a:t>Крылатское</a:t>
            </a:r>
            <a:endParaRPr lang="ru-RU" sz="1000" b="1" dirty="0" smtClean="0">
              <a:sym typeface="Arial"/>
            </a:endParaRP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 smtClean="0">
                <a:sym typeface="Arial"/>
              </a:rPr>
              <a:t>Царицыно</a:t>
            </a:r>
          </a:p>
          <a:p>
            <a:pPr marL="262746" lvl="1" indent="-261050" defTabSz="1257071">
              <a:buClr>
                <a:srgbClr val="D62828"/>
              </a:buClr>
              <a:buSzPct val="125000"/>
              <a:buFont typeface="+mj-lt"/>
              <a:buAutoNum type="arabicPeriod"/>
            </a:pPr>
            <a:r>
              <a:rPr lang="ru-RU" sz="1000" b="1" dirty="0" err="1" smtClean="0">
                <a:sym typeface="Arial"/>
              </a:rPr>
              <a:t>Старокачаловская</a:t>
            </a:r>
            <a:endParaRPr lang="ru-RU" sz="1000" b="1" dirty="0">
              <a:sym typeface="Arial"/>
            </a:endParaRPr>
          </a:p>
        </p:txBody>
      </p:sp>
      <p:sp>
        <p:nvSpPr>
          <p:cNvPr id="87" name="AutoShape 250"/>
          <p:cNvSpPr>
            <a:spLocks noChangeArrowheads="1"/>
          </p:cNvSpPr>
          <p:nvPr/>
        </p:nvSpPr>
        <p:spPr bwMode="auto">
          <a:xfrm>
            <a:off x="7944950" y="1224001"/>
            <a:ext cx="2194749" cy="196711"/>
          </a:xfrm>
          <a:prstGeom prst="leftRightArrow">
            <a:avLst>
              <a:gd name="adj1" fmla="val 100000"/>
              <a:gd name="adj2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9746" anchor="b">
            <a:spAutoFit/>
          </a:bodyPr>
          <a:lstStyle/>
          <a:p>
            <a:pPr algn="ctr" defTabSz="683820">
              <a:buClr>
                <a:schemeClr val="tx2"/>
              </a:buClr>
              <a:buSzPct val="125000"/>
            </a:pPr>
            <a:r>
              <a:rPr lang="ru-RU" altLang="ru-RU" sz="1200" b="1" dirty="0">
                <a:solidFill>
                  <a:srgbClr val="000000"/>
                </a:solidFill>
                <a:latin typeface="+mn-lt"/>
                <a:cs typeface="Arial" pitchFamily="34" charset="0"/>
                <a:sym typeface="Arial" pitchFamily="34" charset="0"/>
              </a:rPr>
              <a:t>9</a:t>
            </a:r>
            <a:r>
              <a:rPr lang="ru-RU" altLang="ru-RU" sz="1200" b="1" dirty="0" smtClean="0">
                <a:solidFill>
                  <a:srgbClr val="000000"/>
                </a:solidFill>
                <a:latin typeface="+mn-lt"/>
                <a:cs typeface="Arial" pitchFamily="34" charset="0"/>
                <a:sym typeface="Arial" pitchFamily="34" charset="0"/>
              </a:rPr>
              <a:t> лот (</a:t>
            </a:r>
            <a:r>
              <a:rPr lang="en-US" altLang="ru-RU" sz="1200" b="1" dirty="0">
                <a:solidFill>
                  <a:srgbClr val="000000"/>
                </a:solidFill>
                <a:latin typeface="+mn-lt"/>
                <a:cs typeface="Arial" pitchFamily="34" charset="0"/>
                <a:sym typeface="Arial" pitchFamily="34" charset="0"/>
              </a:rPr>
              <a:t>7</a:t>
            </a:r>
            <a:r>
              <a:rPr lang="ru-RU" altLang="ru-RU" sz="1200" b="1" dirty="0" smtClean="0">
                <a:solidFill>
                  <a:srgbClr val="000000"/>
                </a:solidFill>
                <a:latin typeface="+mn-lt"/>
                <a:cs typeface="Arial" pitchFamily="34" charset="0"/>
                <a:sym typeface="Arial" pitchFamily="34" charset="0"/>
              </a:rPr>
              <a:t> станций)</a:t>
            </a:r>
            <a:endParaRPr lang="ru-RU" altLang="ru-RU" sz="1200" b="1" dirty="0">
              <a:solidFill>
                <a:srgbClr val="000000"/>
              </a:solidFill>
              <a:latin typeface="+mn-lt"/>
              <a:cs typeface="Arial" pitchFamily="34" charset="0"/>
              <a:sym typeface="Arial" pitchFamily="34" charset="0"/>
            </a:endParaRPr>
          </a:p>
        </p:txBody>
      </p:sp>
      <p:cxnSp>
        <p:nvCxnSpPr>
          <p:cNvPr id="88" name="Прямая соединительная линия 87"/>
          <p:cNvCxnSpPr/>
          <p:nvPr/>
        </p:nvCxnSpPr>
        <p:spPr>
          <a:xfrm>
            <a:off x="8013000" y="1474151"/>
            <a:ext cx="1795736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9" name="Freeform 46"/>
          <p:cNvSpPr>
            <a:spLocks/>
          </p:cNvSpPr>
          <p:nvPr>
            <p:custDataLst>
              <p:tags r:id="rId17"/>
            </p:custDataLst>
          </p:nvPr>
        </p:nvSpPr>
        <p:spPr bwMode="auto">
          <a:xfrm rot="10800000">
            <a:off x="8021469" y="1537397"/>
            <a:ext cx="167702" cy="2118146"/>
          </a:xfrm>
          <a:custGeom>
            <a:avLst/>
            <a:gdLst>
              <a:gd name="T0" fmla="*/ 0 w 276"/>
              <a:gd name="T1" fmla="*/ 0 h 3132"/>
              <a:gd name="T2" fmla="*/ 2147483647 w 276"/>
              <a:gd name="T3" fmla="*/ 0 h 3132"/>
              <a:gd name="T4" fmla="*/ 2147483647 w 276"/>
              <a:gd name="T5" fmla="*/ 2147483647 h 3132"/>
              <a:gd name="T6" fmla="*/ 0 w 276"/>
              <a:gd name="T7" fmla="*/ 2147483647 h 3132"/>
              <a:gd name="T8" fmla="*/ 0 60000 65536"/>
              <a:gd name="T9" fmla="*/ 0 60000 65536"/>
              <a:gd name="T10" fmla="*/ 0 60000 65536"/>
              <a:gd name="T11" fmla="*/ 0 60000 65536"/>
              <a:gd name="T12" fmla="*/ 0 w 276"/>
              <a:gd name="T13" fmla="*/ 0 h 3132"/>
              <a:gd name="T14" fmla="*/ 276 w 276"/>
              <a:gd name="T15" fmla="*/ 3132 h 31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6" h="3132">
                <a:moveTo>
                  <a:pt x="0" y="0"/>
                </a:moveTo>
                <a:lnTo>
                  <a:pt x="276" y="0"/>
                </a:lnTo>
                <a:lnTo>
                  <a:pt x="276" y="3132"/>
                </a:lnTo>
                <a:lnTo>
                  <a:pt x="0" y="3132"/>
                </a:lnTo>
              </a:path>
            </a:pathLst>
          </a:cu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139558" tIns="69780" rIns="139558" bIns="69780"/>
          <a:lstStyle/>
          <a:p>
            <a:endParaRPr lang="ru-RU" sz="1800">
              <a:cs typeface="Arial"/>
              <a:sym typeface="Arial"/>
            </a:endParaRPr>
          </a:p>
        </p:txBody>
      </p:sp>
      <p:sp>
        <p:nvSpPr>
          <p:cNvPr id="90" name="Freeform 46"/>
          <p:cNvSpPr>
            <a:spLocks/>
          </p:cNvSpPr>
          <p:nvPr>
            <p:custDataLst>
              <p:tags r:id="rId18"/>
            </p:custDataLst>
          </p:nvPr>
        </p:nvSpPr>
        <p:spPr bwMode="auto">
          <a:xfrm rot="10800000">
            <a:off x="8021465" y="4141287"/>
            <a:ext cx="167706" cy="679716"/>
          </a:xfrm>
          <a:custGeom>
            <a:avLst/>
            <a:gdLst>
              <a:gd name="T0" fmla="*/ 0 w 276"/>
              <a:gd name="T1" fmla="*/ 0 h 3132"/>
              <a:gd name="T2" fmla="*/ 2147483647 w 276"/>
              <a:gd name="T3" fmla="*/ 0 h 3132"/>
              <a:gd name="T4" fmla="*/ 2147483647 w 276"/>
              <a:gd name="T5" fmla="*/ 2147483647 h 3132"/>
              <a:gd name="T6" fmla="*/ 0 w 276"/>
              <a:gd name="T7" fmla="*/ 2147483647 h 3132"/>
              <a:gd name="T8" fmla="*/ 0 60000 65536"/>
              <a:gd name="T9" fmla="*/ 0 60000 65536"/>
              <a:gd name="T10" fmla="*/ 0 60000 65536"/>
              <a:gd name="T11" fmla="*/ 0 60000 65536"/>
              <a:gd name="T12" fmla="*/ 0 w 276"/>
              <a:gd name="T13" fmla="*/ 0 h 3132"/>
              <a:gd name="T14" fmla="*/ 276 w 276"/>
              <a:gd name="T15" fmla="*/ 3132 h 31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6" h="3132">
                <a:moveTo>
                  <a:pt x="0" y="0"/>
                </a:moveTo>
                <a:lnTo>
                  <a:pt x="276" y="0"/>
                </a:lnTo>
                <a:lnTo>
                  <a:pt x="276" y="3132"/>
                </a:lnTo>
                <a:lnTo>
                  <a:pt x="0" y="3132"/>
                </a:lnTo>
              </a:path>
            </a:pathLst>
          </a:cu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139558" tIns="69780" rIns="139558" bIns="69780"/>
          <a:lstStyle/>
          <a:p>
            <a:endParaRPr lang="ru-RU" sz="1800">
              <a:cs typeface="Arial"/>
              <a:sym typeface="Arial"/>
            </a:endParaRPr>
          </a:p>
        </p:txBody>
      </p:sp>
      <p:sp>
        <p:nvSpPr>
          <p:cNvPr id="98" name="Freeform 46"/>
          <p:cNvSpPr>
            <a:spLocks/>
          </p:cNvSpPr>
          <p:nvPr>
            <p:custDataLst>
              <p:tags r:id="rId19"/>
            </p:custDataLst>
          </p:nvPr>
        </p:nvSpPr>
        <p:spPr bwMode="auto">
          <a:xfrm rot="10800000">
            <a:off x="8021464" y="4851459"/>
            <a:ext cx="173506" cy="536463"/>
          </a:xfrm>
          <a:custGeom>
            <a:avLst/>
            <a:gdLst>
              <a:gd name="T0" fmla="*/ 0 w 276"/>
              <a:gd name="T1" fmla="*/ 0 h 3132"/>
              <a:gd name="T2" fmla="*/ 2147483647 w 276"/>
              <a:gd name="T3" fmla="*/ 0 h 3132"/>
              <a:gd name="T4" fmla="*/ 2147483647 w 276"/>
              <a:gd name="T5" fmla="*/ 2147483647 h 3132"/>
              <a:gd name="T6" fmla="*/ 0 w 276"/>
              <a:gd name="T7" fmla="*/ 2147483647 h 3132"/>
              <a:gd name="T8" fmla="*/ 0 60000 65536"/>
              <a:gd name="T9" fmla="*/ 0 60000 65536"/>
              <a:gd name="T10" fmla="*/ 0 60000 65536"/>
              <a:gd name="T11" fmla="*/ 0 60000 65536"/>
              <a:gd name="T12" fmla="*/ 0 w 276"/>
              <a:gd name="T13" fmla="*/ 0 h 3132"/>
              <a:gd name="T14" fmla="*/ 276 w 276"/>
              <a:gd name="T15" fmla="*/ 3132 h 31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6" h="3132">
                <a:moveTo>
                  <a:pt x="0" y="0"/>
                </a:moveTo>
                <a:lnTo>
                  <a:pt x="276" y="0"/>
                </a:lnTo>
                <a:lnTo>
                  <a:pt x="276" y="3132"/>
                </a:lnTo>
                <a:lnTo>
                  <a:pt x="0" y="3132"/>
                </a:lnTo>
              </a:path>
            </a:pathLst>
          </a:cu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139558" tIns="69780" rIns="139558" bIns="69780"/>
          <a:lstStyle/>
          <a:p>
            <a:endParaRPr lang="ru-RU" sz="1800">
              <a:cs typeface="Arial"/>
              <a:sym typeface="Arial"/>
            </a:endParaRPr>
          </a:p>
        </p:txBody>
      </p:sp>
      <p:sp>
        <p:nvSpPr>
          <p:cNvPr id="101" name="Rectangle 4"/>
          <p:cNvSpPr txBox="1">
            <a:spLocks noChangeArrowheads="1"/>
          </p:cNvSpPr>
          <p:nvPr/>
        </p:nvSpPr>
        <p:spPr bwMode="auto">
          <a:xfrm>
            <a:off x="8065047" y="4947335"/>
            <a:ext cx="17316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2pPr marL="271920" lvl="1" indent="-269692" defTabSz="1257071">
              <a:buClr>
                <a:srgbClr val="D62828"/>
              </a:buClr>
              <a:buSzPct val="125000"/>
              <a:buFont typeface="Wingdings" panose="05000000000000000000" pitchFamily="2" charset="2"/>
              <a:buChar char="§"/>
              <a:defRPr sz="1200">
                <a:latin typeface="FuturaBookC" panose="04000500000000000000" pitchFamily="82" charset="0"/>
              </a:defRPr>
            </a:lvl2pPr>
          </a:lstStyle>
          <a:p>
            <a:pPr marL="1696" lvl="1" indent="0">
              <a:buNone/>
            </a:pPr>
            <a:r>
              <a:rPr lang="ru-RU" sz="1000" dirty="0">
                <a:latin typeface="+mn-lt"/>
                <a:sym typeface="Arial"/>
              </a:rPr>
              <a:t>Сроки объявления конкурсных процедур – </a:t>
            </a:r>
            <a:r>
              <a:rPr lang="ru-RU" sz="1000" dirty="0" smtClean="0">
                <a:latin typeface="+mn-lt"/>
                <a:sym typeface="Arial"/>
              </a:rPr>
              <a:t>июнь 2015</a:t>
            </a:r>
            <a:endParaRPr lang="ru-RU" sz="1000" dirty="0">
              <a:latin typeface="+mn-lt"/>
              <a:sym typeface="Arial"/>
            </a:endParaRPr>
          </a:p>
        </p:txBody>
      </p:sp>
      <p:sp>
        <p:nvSpPr>
          <p:cNvPr id="102" name="Прямоугольник 78"/>
          <p:cNvSpPr/>
          <p:nvPr/>
        </p:nvSpPr>
        <p:spPr>
          <a:xfrm>
            <a:off x="8062535" y="3724738"/>
            <a:ext cx="1733993" cy="31659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13" tIns="34807" rIns="69613" bIns="34807" rtlCol="0" anchor="ctr"/>
          <a:lstStyle/>
          <a:p>
            <a:pPr marL="0" lvl="1"/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Начальная максимальная цена 879,2 </a:t>
            </a:r>
            <a:r>
              <a:rPr lang="ru-RU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млн. руб.</a:t>
            </a:r>
          </a:p>
        </p:txBody>
      </p:sp>
      <p:sp>
        <p:nvSpPr>
          <p:cNvPr id="103" name="Freeform 46"/>
          <p:cNvSpPr>
            <a:spLocks/>
          </p:cNvSpPr>
          <p:nvPr>
            <p:custDataLst>
              <p:tags r:id="rId20"/>
            </p:custDataLst>
          </p:nvPr>
        </p:nvSpPr>
        <p:spPr bwMode="auto">
          <a:xfrm rot="10800000">
            <a:off x="8021465" y="3693445"/>
            <a:ext cx="167706" cy="386194"/>
          </a:xfrm>
          <a:custGeom>
            <a:avLst/>
            <a:gdLst>
              <a:gd name="T0" fmla="*/ 0 w 276"/>
              <a:gd name="T1" fmla="*/ 0 h 3132"/>
              <a:gd name="T2" fmla="*/ 2147483647 w 276"/>
              <a:gd name="T3" fmla="*/ 0 h 3132"/>
              <a:gd name="T4" fmla="*/ 2147483647 w 276"/>
              <a:gd name="T5" fmla="*/ 2147483647 h 3132"/>
              <a:gd name="T6" fmla="*/ 0 w 276"/>
              <a:gd name="T7" fmla="*/ 2147483647 h 3132"/>
              <a:gd name="T8" fmla="*/ 0 60000 65536"/>
              <a:gd name="T9" fmla="*/ 0 60000 65536"/>
              <a:gd name="T10" fmla="*/ 0 60000 65536"/>
              <a:gd name="T11" fmla="*/ 0 60000 65536"/>
              <a:gd name="T12" fmla="*/ 0 w 276"/>
              <a:gd name="T13" fmla="*/ 0 h 3132"/>
              <a:gd name="T14" fmla="*/ 276 w 276"/>
              <a:gd name="T15" fmla="*/ 3132 h 31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6" h="3132">
                <a:moveTo>
                  <a:pt x="0" y="0"/>
                </a:moveTo>
                <a:lnTo>
                  <a:pt x="276" y="0"/>
                </a:lnTo>
                <a:lnTo>
                  <a:pt x="276" y="3132"/>
                </a:lnTo>
                <a:lnTo>
                  <a:pt x="0" y="3132"/>
                </a:lnTo>
              </a:path>
            </a:pathLst>
          </a:cu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139558" tIns="69780" rIns="139558" bIns="69780"/>
          <a:lstStyle/>
          <a:p>
            <a:endParaRPr lang="ru-RU" sz="1800"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658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12" y="234863"/>
            <a:ext cx="9408914" cy="646331"/>
          </a:xfrm>
        </p:spPr>
        <p:txBody>
          <a:bodyPr/>
          <a:lstStyle/>
          <a:p>
            <a:r>
              <a:rPr lang="ru-RU" dirty="0" smtClean="0"/>
              <a:t>График программы благоустройства вестибюлей и </a:t>
            </a:r>
            <a:r>
              <a:rPr lang="ru-RU" dirty="0" err="1" smtClean="0"/>
              <a:t>подуличных</a:t>
            </a:r>
            <a:r>
              <a:rPr lang="ru-RU" dirty="0" smtClean="0"/>
              <a:t> переходов станций метрополитена</a:t>
            </a:r>
            <a:endParaRPr lang="ru-RU" dirty="0"/>
          </a:p>
        </p:txBody>
      </p:sp>
      <p:sp>
        <p:nvSpPr>
          <p:cNvPr id="13" name="Line 2"/>
          <p:cNvSpPr>
            <a:spLocks noChangeShapeType="1"/>
          </p:cNvSpPr>
          <p:nvPr/>
        </p:nvSpPr>
        <p:spPr bwMode="auto">
          <a:xfrm>
            <a:off x="2432828" y="1483436"/>
            <a:ext cx="7223936" cy="0"/>
          </a:xfrm>
          <a:prstGeom prst="line">
            <a:avLst/>
          </a:prstGeom>
          <a:noFill/>
          <a:ln w="12700">
            <a:solidFill>
              <a:schemeClr val="accent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blackWhite">
          <a:xfrm>
            <a:off x="3514985" y="1849484"/>
            <a:ext cx="482210" cy="4414516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6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740" tIns="48870" rIns="97740" bIns="48870" anchor="ctr"/>
          <a:lstStyle>
            <a:lvl1pPr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889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97790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4668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1954213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4114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8686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3258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7830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endParaRPr lang="zh-CN" altLang="en-US" sz="1400" b="0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blackWhite">
          <a:xfrm>
            <a:off x="3997195" y="1849484"/>
            <a:ext cx="480674" cy="4414516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6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740" tIns="48870" rIns="97740" bIns="48870" anchor="ctr"/>
          <a:lstStyle>
            <a:lvl1pPr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889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97790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4668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1954213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4114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8686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3258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7830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endParaRPr lang="zh-CN" altLang="en-US" sz="1400" b="0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blackWhite">
          <a:xfrm>
            <a:off x="4477869" y="1849484"/>
            <a:ext cx="482210" cy="4414516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6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740" tIns="48870" rIns="97740" bIns="48870" anchor="ctr"/>
          <a:lstStyle>
            <a:lvl1pPr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889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97790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4668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1954213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4114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8686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3258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7830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endParaRPr lang="zh-CN" altLang="en-US" sz="1400" b="0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blackWhite">
          <a:xfrm>
            <a:off x="4960079" y="1849484"/>
            <a:ext cx="480674" cy="4414516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6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740" tIns="48870" rIns="97740" bIns="48870" anchor="ctr"/>
          <a:lstStyle>
            <a:lvl1pPr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889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97790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4668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1954213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4114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8686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3258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7830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endParaRPr lang="zh-CN" altLang="en-US" sz="1400" b="0"/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blackWhite">
          <a:xfrm>
            <a:off x="5440753" y="1849484"/>
            <a:ext cx="474532" cy="4414516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6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740" tIns="48870" rIns="97740" bIns="48870" anchor="ctr"/>
          <a:lstStyle>
            <a:lvl1pPr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889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97790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4668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1954213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4114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8686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3258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7830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endParaRPr lang="zh-CN" altLang="en-US" sz="1400" b="0"/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5915285" y="1849484"/>
            <a:ext cx="480674" cy="4414516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740" tIns="48870" rIns="97740" bIns="48870" anchor="ctr"/>
          <a:lstStyle>
            <a:lvl1pPr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889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97790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4668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1954213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4114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8686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3258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7830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endParaRPr lang="zh-CN" altLang="en-US" sz="1400" b="0"/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blackWhite">
          <a:xfrm>
            <a:off x="6395959" y="1849484"/>
            <a:ext cx="480674" cy="4414516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6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740" tIns="48870" rIns="97740" bIns="48870" anchor="ctr"/>
          <a:lstStyle>
            <a:lvl1pPr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889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97790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4668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1954213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4114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8686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3258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7830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endParaRPr lang="zh-CN" altLang="en-US" sz="1400" b="0"/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blackWhite">
          <a:xfrm>
            <a:off x="6876634" y="1849484"/>
            <a:ext cx="479139" cy="4414516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6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740" tIns="48870" rIns="97740" bIns="48870" anchor="ctr"/>
          <a:lstStyle>
            <a:lvl1pPr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889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97790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4668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1954213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4114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8686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3258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7830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endParaRPr lang="zh-CN" altLang="en-US" sz="1400" b="0"/>
          </a:p>
        </p:txBody>
      </p:sp>
      <p:sp>
        <p:nvSpPr>
          <p:cNvPr id="22" name="Rectangle 12"/>
          <p:cNvSpPr>
            <a:spLocks noChangeArrowheads="1"/>
          </p:cNvSpPr>
          <p:nvPr/>
        </p:nvSpPr>
        <p:spPr bwMode="blackWhite">
          <a:xfrm>
            <a:off x="7355772" y="1849484"/>
            <a:ext cx="485281" cy="4414516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6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740" tIns="48870" rIns="97740" bIns="48870" anchor="ctr"/>
          <a:lstStyle>
            <a:lvl1pPr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889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97790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4668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1954213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4114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8686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3258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7830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endParaRPr lang="zh-CN" altLang="en-US" sz="1400" b="0"/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blackWhite">
          <a:xfrm>
            <a:off x="7841054" y="1849484"/>
            <a:ext cx="476067" cy="4414516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6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740" tIns="48870" rIns="97740" bIns="48870" anchor="ctr"/>
          <a:lstStyle>
            <a:lvl1pPr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889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97790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4668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1954213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4114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8686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3258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7830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endParaRPr lang="zh-CN" altLang="en-US" sz="1400" b="0"/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blackWhite">
          <a:xfrm>
            <a:off x="8317121" y="1849484"/>
            <a:ext cx="480674" cy="4414516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6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740" tIns="48870" rIns="97740" bIns="48870" anchor="ctr"/>
          <a:lstStyle>
            <a:lvl1pPr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889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97790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4668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1954213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4114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8686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3258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7830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endParaRPr lang="zh-CN" altLang="en-US" sz="1400" b="0"/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blackWhite">
          <a:xfrm>
            <a:off x="8793188" y="1849484"/>
            <a:ext cx="480674" cy="4414516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6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740" tIns="48870" rIns="97740" bIns="48870" anchor="ctr"/>
          <a:lstStyle>
            <a:lvl1pPr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889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97790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4668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1954213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4114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8686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3258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7830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endParaRPr lang="zh-CN" altLang="en-US" sz="1400" b="0"/>
          </a:p>
        </p:txBody>
      </p:sp>
      <p:sp>
        <p:nvSpPr>
          <p:cNvPr id="35" name="Line 25"/>
          <p:cNvSpPr>
            <a:spLocks noChangeShapeType="1"/>
          </p:cNvSpPr>
          <p:nvPr/>
        </p:nvSpPr>
        <p:spPr bwMode="auto">
          <a:xfrm flipV="1">
            <a:off x="244454" y="1847111"/>
            <a:ext cx="3270531" cy="0"/>
          </a:xfrm>
          <a:prstGeom prst="line">
            <a:avLst/>
          </a:prstGeom>
          <a:noFill/>
          <a:ln w="12700">
            <a:solidFill>
              <a:schemeClr val="accent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" name="Rectangle 29"/>
          <p:cNvSpPr>
            <a:spLocks noChangeArrowheads="1"/>
          </p:cNvSpPr>
          <p:nvPr/>
        </p:nvSpPr>
        <p:spPr bwMode="auto">
          <a:xfrm>
            <a:off x="3534035" y="1545048"/>
            <a:ext cx="376247" cy="192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889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97790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4668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1954213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4114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8686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3258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7830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20000"/>
            </a:pPr>
            <a:r>
              <a:rPr lang="ru-RU" altLang="zh-CN" sz="1200" dirty="0" err="1" smtClean="0"/>
              <a:t>янв</a:t>
            </a:r>
            <a:endParaRPr lang="zh-CN" altLang="en-US" sz="1200" dirty="0"/>
          </a:p>
        </p:txBody>
      </p:sp>
      <p:sp>
        <p:nvSpPr>
          <p:cNvPr id="40" name="Rectangle 30"/>
          <p:cNvSpPr>
            <a:spLocks noChangeArrowheads="1"/>
          </p:cNvSpPr>
          <p:nvPr/>
        </p:nvSpPr>
        <p:spPr bwMode="auto">
          <a:xfrm>
            <a:off x="4016245" y="1545048"/>
            <a:ext cx="376247" cy="192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889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97790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4668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1954213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4114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8686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3258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7830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20000"/>
            </a:pPr>
            <a:r>
              <a:rPr lang="ru-RU" altLang="zh-CN" sz="1200" dirty="0" err="1" smtClean="0"/>
              <a:t>фев</a:t>
            </a:r>
            <a:endParaRPr lang="zh-CN" altLang="en-US" sz="1200" dirty="0"/>
          </a:p>
        </p:txBody>
      </p:sp>
      <p:sp>
        <p:nvSpPr>
          <p:cNvPr id="41" name="Rectangle 31"/>
          <p:cNvSpPr>
            <a:spLocks noChangeArrowheads="1"/>
          </p:cNvSpPr>
          <p:nvPr/>
        </p:nvSpPr>
        <p:spPr bwMode="auto">
          <a:xfrm>
            <a:off x="4496919" y="1545048"/>
            <a:ext cx="374711" cy="184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889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97790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4668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1954213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4114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8686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3258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7830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20000"/>
            </a:pPr>
            <a:r>
              <a:rPr lang="ru-RU" altLang="zh-CN" sz="1200" dirty="0" smtClean="0"/>
              <a:t>март</a:t>
            </a:r>
            <a:endParaRPr lang="zh-CN" altLang="en-US" sz="1200" dirty="0"/>
          </a:p>
        </p:txBody>
      </p:sp>
      <p:sp>
        <p:nvSpPr>
          <p:cNvPr id="42" name="Rectangle 32"/>
          <p:cNvSpPr>
            <a:spLocks noChangeArrowheads="1"/>
          </p:cNvSpPr>
          <p:nvPr/>
        </p:nvSpPr>
        <p:spPr bwMode="auto">
          <a:xfrm>
            <a:off x="5059037" y="1545048"/>
            <a:ext cx="374711" cy="184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889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97790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4668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1954213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4114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8686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3258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7830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20000"/>
            </a:pPr>
            <a:r>
              <a:rPr lang="ru-RU" altLang="zh-CN" sz="1200" dirty="0" err="1" smtClean="0"/>
              <a:t>апр</a:t>
            </a:r>
            <a:endParaRPr lang="zh-CN" altLang="en-US" sz="1200" dirty="0"/>
          </a:p>
        </p:txBody>
      </p:sp>
      <p:sp>
        <p:nvSpPr>
          <p:cNvPr id="46" name="Rectangle 36"/>
          <p:cNvSpPr>
            <a:spLocks noChangeArrowheads="1"/>
          </p:cNvSpPr>
          <p:nvPr/>
        </p:nvSpPr>
        <p:spPr bwMode="auto">
          <a:xfrm>
            <a:off x="8896753" y="1545048"/>
            <a:ext cx="376247" cy="184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889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97790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4668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1954213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4114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8686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3258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7830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ru-RU" altLang="zh-CN" sz="1200" dirty="0" smtClean="0"/>
              <a:t>дек</a:t>
            </a:r>
            <a:endParaRPr lang="zh-CN" altLang="en-US" sz="1200" dirty="0"/>
          </a:p>
        </p:txBody>
      </p:sp>
      <p:sp>
        <p:nvSpPr>
          <p:cNvPr id="47" name="Rectangle 37"/>
          <p:cNvSpPr>
            <a:spLocks noChangeArrowheads="1"/>
          </p:cNvSpPr>
          <p:nvPr/>
        </p:nvSpPr>
        <p:spPr bwMode="auto">
          <a:xfrm>
            <a:off x="8416079" y="1545048"/>
            <a:ext cx="376247" cy="184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889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97790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4668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1954213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4114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8686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3258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7830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ru-RU" altLang="zh-CN" sz="1200" dirty="0" err="1" smtClean="0"/>
              <a:t>нояб</a:t>
            </a:r>
            <a:endParaRPr lang="zh-CN" altLang="en-US" sz="1200" dirty="0"/>
          </a:p>
        </p:txBody>
      </p:sp>
      <p:sp>
        <p:nvSpPr>
          <p:cNvPr id="48" name="Rectangle 38"/>
          <p:cNvSpPr>
            <a:spLocks noChangeArrowheads="1"/>
          </p:cNvSpPr>
          <p:nvPr/>
        </p:nvSpPr>
        <p:spPr bwMode="auto">
          <a:xfrm>
            <a:off x="7940012" y="1545048"/>
            <a:ext cx="374711" cy="184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889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97790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4668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1954213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4114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8686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3258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7830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ru-RU" altLang="zh-CN" sz="1200" dirty="0" err="1" smtClean="0"/>
              <a:t>окт</a:t>
            </a:r>
            <a:endParaRPr lang="zh-CN" altLang="en-US" sz="1200" dirty="0"/>
          </a:p>
        </p:txBody>
      </p:sp>
      <p:sp>
        <p:nvSpPr>
          <p:cNvPr id="49" name="Rectangle 39"/>
          <p:cNvSpPr>
            <a:spLocks noChangeArrowheads="1"/>
          </p:cNvSpPr>
          <p:nvPr/>
        </p:nvSpPr>
        <p:spPr bwMode="auto">
          <a:xfrm>
            <a:off x="7454730" y="1545048"/>
            <a:ext cx="374711" cy="184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889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97790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4668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1954213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4114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8686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3258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7830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ru-RU" altLang="zh-CN" sz="1200" dirty="0" err="1" smtClean="0"/>
              <a:t>сент</a:t>
            </a:r>
            <a:endParaRPr lang="zh-CN" altLang="en-US" sz="1200" dirty="0"/>
          </a:p>
        </p:txBody>
      </p:sp>
      <p:sp>
        <p:nvSpPr>
          <p:cNvPr id="50" name="Rectangle 40"/>
          <p:cNvSpPr>
            <a:spLocks noChangeArrowheads="1"/>
          </p:cNvSpPr>
          <p:nvPr/>
        </p:nvSpPr>
        <p:spPr bwMode="auto">
          <a:xfrm>
            <a:off x="6975592" y="1545048"/>
            <a:ext cx="374711" cy="184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889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97790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4668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1954213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4114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8686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3258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7830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ru-RU" altLang="zh-CN" sz="1200" dirty="0" err="1" smtClean="0"/>
              <a:t>авг</a:t>
            </a:r>
            <a:endParaRPr lang="zh-CN" altLang="en-US" sz="1200" dirty="0"/>
          </a:p>
        </p:txBody>
      </p:sp>
      <p:sp>
        <p:nvSpPr>
          <p:cNvPr id="51" name="Rectangle 41"/>
          <p:cNvSpPr>
            <a:spLocks noChangeArrowheads="1"/>
          </p:cNvSpPr>
          <p:nvPr/>
        </p:nvSpPr>
        <p:spPr bwMode="auto">
          <a:xfrm>
            <a:off x="6494917" y="1545048"/>
            <a:ext cx="374711" cy="184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889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97790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4668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1954213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4114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8686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3258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7830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ru-RU" altLang="zh-CN" sz="1200" dirty="0" smtClean="0"/>
              <a:t>июль</a:t>
            </a:r>
            <a:endParaRPr lang="zh-CN" altLang="en-US" sz="1200" dirty="0"/>
          </a:p>
        </p:txBody>
      </p:sp>
      <p:sp>
        <p:nvSpPr>
          <p:cNvPr id="52" name="Rectangle 42"/>
          <p:cNvSpPr>
            <a:spLocks noChangeArrowheads="1"/>
          </p:cNvSpPr>
          <p:nvPr/>
        </p:nvSpPr>
        <p:spPr bwMode="auto">
          <a:xfrm>
            <a:off x="6014243" y="1545048"/>
            <a:ext cx="376247" cy="184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889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97790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4668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1954213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4114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8686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3258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7830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ru-RU" altLang="zh-CN" sz="1200" dirty="0" smtClean="0"/>
              <a:t>июнь</a:t>
            </a:r>
            <a:endParaRPr lang="zh-CN" altLang="en-US" sz="1200" dirty="0"/>
          </a:p>
        </p:txBody>
      </p:sp>
      <p:sp>
        <p:nvSpPr>
          <p:cNvPr id="53" name="Rectangle 43"/>
          <p:cNvSpPr>
            <a:spLocks noChangeArrowheads="1"/>
          </p:cNvSpPr>
          <p:nvPr/>
        </p:nvSpPr>
        <p:spPr bwMode="auto">
          <a:xfrm>
            <a:off x="5539711" y="1545048"/>
            <a:ext cx="374711" cy="184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889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97790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4668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1954213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4114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8686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3258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7830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ru-RU" altLang="zh-CN" sz="1200" dirty="0" smtClean="0"/>
              <a:t>май</a:t>
            </a:r>
            <a:endParaRPr lang="zh-CN" altLang="en-US" sz="1200" dirty="0"/>
          </a:p>
        </p:txBody>
      </p:sp>
      <p:sp>
        <p:nvSpPr>
          <p:cNvPr id="54" name="Rectangle 44"/>
          <p:cNvSpPr>
            <a:spLocks noChangeArrowheads="1"/>
          </p:cNvSpPr>
          <p:nvPr/>
        </p:nvSpPr>
        <p:spPr bwMode="auto">
          <a:xfrm>
            <a:off x="2448185" y="1179000"/>
            <a:ext cx="7144080" cy="246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889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97790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4668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1954213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4114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8686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3258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7830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20000"/>
            </a:pPr>
            <a:r>
              <a:rPr lang="ru-RU" altLang="zh-CN" sz="1400" b="1" dirty="0" smtClean="0"/>
              <a:t>2015</a:t>
            </a:r>
            <a:endParaRPr lang="zh-CN" altLang="en-US" sz="1400" b="1" dirty="0"/>
          </a:p>
        </p:txBody>
      </p:sp>
      <p:sp>
        <p:nvSpPr>
          <p:cNvPr id="67" name="Line 46"/>
          <p:cNvSpPr>
            <a:spLocks noChangeShapeType="1"/>
          </p:cNvSpPr>
          <p:nvPr/>
        </p:nvSpPr>
        <p:spPr bwMode="auto">
          <a:xfrm>
            <a:off x="6532945" y="5589000"/>
            <a:ext cx="1705055" cy="0"/>
          </a:xfrm>
          <a:prstGeom prst="line">
            <a:avLst/>
          </a:prstGeom>
          <a:noFill/>
          <a:ln w="76200">
            <a:solidFill>
              <a:schemeClr val="accent6">
                <a:lumMod val="50000"/>
              </a:schemeClr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4" name="Rectangle 28"/>
          <p:cNvSpPr>
            <a:spLocks noChangeArrowheads="1"/>
          </p:cNvSpPr>
          <p:nvPr/>
        </p:nvSpPr>
        <p:spPr bwMode="auto">
          <a:xfrm>
            <a:off x="344511" y="1955671"/>
            <a:ext cx="316742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defTabSz="977900">
              <a:buSzPct val="120000"/>
            </a:pPr>
            <a:r>
              <a:rPr lang="ru-RU" altLang="zh-CN" sz="1200" b="1" dirty="0" smtClean="0">
                <a:solidFill>
                  <a:srgbClr val="D62828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Лот </a:t>
            </a:r>
            <a:r>
              <a:rPr lang="ru-RU" altLang="zh-CN" sz="1200" b="1" dirty="0">
                <a:solidFill>
                  <a:srgbClr val="D62828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1</a:t>
            </a:r>
          </a:p>
        </p:txBody>
      </p:sp>
      <p:sp>
        <p:nvSpPr>
          <p:cNvPr id="77" name="Line 46"/>
          <p:cNvSpPr>
            <a:spLocks noChangeShapeType="1"/>
          </p:cNvSpPr>
          <p:nvPr/>
        </p:nvSpPr>
        <p:spPr bwMode="auto">
          <a:xfrm>
            <a:off x="6407935" y="2185337"/>
            <a:ext cx="1562385" cy="0"/>
          </a:xfrm>
          <a:prstGeom prst="line">
            <a:avLst/>
          </a:prstGeom>
          <a:noFill/>
          <a:ln w="76200">
            <a:solidFill>
              <a:schemeClr val="accent6">
                <a:lumMod val="50000"/>
              </a:schemeClr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5" name="Rectangle 28"/>
          <p:cNvSpPr>
            <a:spLocks noChangeArrowheads="1"/>
          </p:cNvSpPr>
          <p:nvPr/>
        </p:nvSpPr>
        <p:spPr bwMode="auto">
          <a:xfrm>
            <a:off x="345575" y="2341783"/>
            <a:ext cx="316742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defTabSz="977900">
              <a:buSzPct val="120000"/>
            </a:pPr>
            <a:r>
              <a:rPr lang="ru-RU" altLang="zh-CN" sz="1200" b="1" dirty="0">
                <a:solidFill>
                  <a:srgbClr val="D62828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Лот 2</a:t>
            </a:r>
          </a:p>
        </p:txBody>
      </p:sp>
      <p:sp>
        <p:nvSpPr>
          <p:cNvPr id="88" name="Line 46"/>
          <p:cNvSpPr>
            <a:spLocks noChangeShapeType="1"/>
          </p:cNvSpPr>
          <p:nvPr/>
        </p:nvSpPr>
        <p:spPr bwMode="auto">
          <a:xfrm flipV="1">
            <a:off x="3192781" y="2633710"/>
            <a:ext cx="3117802" cy="1627"/>
          </a:xfrm>
          <a:prstGeom prst="line">
            <a:avLst/>
          </a:prstGeom>
          <a:noFill/>
          <a:ln w="76200">
            <a:solidFill>
              <a:schemeClr val="accent6">
                <a:lumMod val="50000"/>
              </a:schemeClr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0" name="Rectangle 28"/>
          <p:cNvSpPr>
            <a:spLocks noChangeArrowheads="1"/>
          </p:cNvSpPr>
          <p:nvPr/>
        </p:nvSpPr>
        <p:spPr bwMode="auto">
          <a:xfrm>
            <a:off x="345575" y="2725337"/>
            <a:ext cx="316742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defTabSz="977900">
              <a:buSzPct val="120000"/>
            </a:pPr>
            <a:r>
              <a:rPr lang="ru-RU" altLang="zh-CN" sz="1200" b="1" dirty="0">
                <a:solidFill>
                  <a:srgbClr val="D62828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Лот 3</a:t>
            </a:r>
          </a:p>
        </p:txBody>
      </p:sp>
      <p:sp>
        <p:nvSpPr>
          <p:cNvPr id="103" name="Line 46"/>
          <p:cNvSpPr>
            <a:spLocks noChangeShapeType="1"/>
          </p:cNvSpPr>
          <p:nvPr/>
        </p:nvSpPr>
        <p:spPr bwMode="auto">
          <a:xfrm>
            <a:off x="4960079" y="2995337"/>
            <a:ext cx="1562385" cy="0"/>
          </a:xfrm>
          <a:prstGeom prst="line">
            <a:avLst/>
          </a:prstGeom>
          <a:noFill/>
          <a:ln w="76200">
            <a:solidFill>
              <a:schemeClr val="accent6">
                <a:lumMod val="50000"/>
              </a:schemeClr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6" name="Line 46"/>
          <p:cNvSpPr>
            <a:spLocks noChangeShapeType="1"/>
          </p:cNvSpPr>
          <p:nvPr/>
        </p:nvSpPr>
        <p:spPr bwMode="auto">
          <a:xfrm flipV="1">
            <a:off x="6654000" y="5998665"/>
            <a:ext cx="2138326" cy="4666"/>
          </a:xfrm>
          <a:prstGeom prst="line">
            <a:avLst/>
          </a:prstGeom>
          <a:noFill/>
          <a:ln w="76200">
            <a:solidFill>
              <a:schemeClr val="accent6">
                <a:lumMod val="50000"/>
              </a:schemeClr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8" name="Rectangle 28"/>
          <p:cNvSpPr>
            <a:spLocks noChangeArrowheads="1"/>
          </p:cNvSpPr>
          <p:nvPr/>
        </p:nvSpPr>
        <p:spPr bwMode="auto">
          <a:xfrm>
            <a:off x="261830" y="5814000"/>
            <a:ext cx="2203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889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97790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4668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1954213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4114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8686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3258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7830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20000"/>
            </a:pPr>
            <a:r>
              <a:rPr lang="ru-RU" altLang="zh-CN" sz="1200" b="1" dirty="0">
                <a:solidFill>
                  <a:srgbClr val="D62828"/>
                </a:solidFill>
              </a:rPr>
              <a:t>П</a:t>
            </a:r>
            <a:r>
              <a:rPr lang="ru-RU" altLang="zh-CN" sz="1200" b="1" dirty="0" smtClean="0">
                <a:solidFill>
                  <a:srgbClr val="D62828"/>
                </a:solidFill>
              </a:rPr>
              <a:t>роведение  аукционов на право аренды</a:t>
            </a:r>
            <a:endParaRPr lang="en-US" altLang="zh-CN" sz="1200" b="1" dirty="0">
              <a:solidFill>
                <a:srgbClr val="D62828"/>
              </a:solidFill>
            </a:endParaRPr>
          </a:p>
        </p:txBody>
      </p:sp>
      <p:sp>
        <p:nvSpPr>
          <p:cNvPr id="114" name="Line 46"/>
          <p:cNvSpPr>
            <a:spLocks noChangeShapeType="1"/>
          </p:cNvSpPr>
          <p:nvPr/>
        </p:nvSpPr>
        <p:spPr bwMode="auto">
          <a:xfrm>
            <a:off x="6310583" y="3375615"/>
            <a:ext cx="1530472" cy="5834"/>
          </a:xfrm>
          <a:prstGeom prst="line">
            <a:avLst/>
          </a:prstGeom>
          <a:noFill/>
          <a:ln w="76200">
            <a:solidFill>
              <a:schemeClr val="accent6">
                <a:lumMod val="50000"/>
              </a:schemeClr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5" name="Rectangle 28"/>
          <p:cNvSpPr>
            <a:spLocks noChangeArrowheads="1"/>
          </p:cNvSpPr>
          <p:nvPr/>
        </p:nvSpPr>
        <p:spPr bwMode="auto">
          <a:xfrm>
            <a:off x="345575" y="3106783"/>
            <a:ext cx="316742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defTabSz="977900">
              <a:buSzPct val="120000"/>
            </a:pPr>
            <a:r>
              <a:rPr lang="ru-RU" altLang="zh-CN" sz="1200" b="1" dirty="0">
                <a:solidFill>
                  <a:srgbClr val="D62828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Лот 4</a:t>
            </a:r>
          </a:p>
        </p:txBody>
      </p:sp>
      <p:sp>
        <p:nvSpPr>
          <p:cNvPr id="80" name="Rectangle 28"/>
          <p:cNvSpPr>
            <a:spLocks noChangeArrowheads="1"/>
          </p:cNvSpPr>
          <p:nvPr/>
        </p:nvSpPr>
        <p:spPr bwMode="auto">
          <a:xfrm>
            <a:off x="345575" y="4700671"/>
            <a:ext cx="316742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defTabSz="977900">
              <a:buSzPct val="120000"/>
            </a:pPr>
            <a:r>
              <a:rPr lang="ru-RU" altLang="zh-CN" sz="1200" b="1" dirty="0">
                <a:solidFill>
                  <a:srgbClr val="D62828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Лоты </a:t>
            </a:r>
            <a:r>
              <a:rPr lang="en-US" altLang="zh-CN" sz="1200" b="1" dirty="0">
                <a:solidFill>
                  <a:srgbClr val="D62828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5</a:t>
            </a:r>
            <a:r>
              <a:rPr lang="ru-RU" altLang="zh-CN" sz="1200" b="1" dirty="0" smtClean="0">
                <a:solidFill>
                  <a:srgbClr val="D62828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-9</a:t>
            </a:r>
            <a:endParaRPr lang="ru-RU" altLang="zh-CN" sz="1200" b="1" dirty="0">
              <a:solidFill>
                <a:srgbClr val="D62828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5" name="Rectangle 28"/>
          <p:cNvSpPr>
            <a:spLocks noChangeArrowheads="1"/>
          </p:cNvSpPr>
          <p:nvPr/>
        </p:nvSpPr>
        <p:spPr bwMode="auto">
          <a:xfrm>
            <a:off x="344510" y="2140337"/>
            <a:ext cx="3176639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889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97790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4668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1954213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4114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8686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3258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7830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20000"/>
            </a:pPr>
            <a:r>
              <a:rPr lang="ru-RU" altLang="zh-CN" sz="1000" b="0" dirty="0" smtClean="0"/>
              <a:t>СМР и приёмка работ</a:t>
            </a:r>
            <a:endParaRPr lang="en-US" altLang="zh-CN" sz="1000" b="0" dirty="0"/>
          </a:p>
        </p:txBody>
      </p:sp>
      <p:sp>
        <p:nvSpPr>
          <p:cNvPr id="55" name="Rectangle 28"/>
          <p:cNvSpPr>
            <a:spLocks noChangeArrowheads="1"/>
          </p:cNvSpPr>
          <p:nvPr/>
        </p:nvSpPr>
        <p:spPr bwMode="auto">
          <a:xfrm>
            <a:off x="344510" y="2526449"/>
            <a:ext cx="3176639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889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97790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4668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1954213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4114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8686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3258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7830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20000"/>
            </a:pPr>
            <a:r>
              <a:rPr lang="ru-RU" altLang="zh-CN" sz="1000" b="0" dirty="0" smtClean="0"/>
              <a:t>СМР и приёмка работ</a:t>
            </a:r>
            <a:endParaRPr lang="en-US" altLang="zh-CN" sz="1000" b="0" dirty="0"/>
          </a:p>
        </p:txBody>
      </p:sp>
      <p:sp>
        <p:nvSpPr>
          <p:cNvPr id="56" name="Rectangle 28"/>
          <p:cNvSpPr>
            <a:spLocks noChangeArrowheads="1"/>
          </p:cNvSpPr>
          <p:nvPr/>
        </p:nvSpPr>
        <p:spPr bwMode="auto">
          <a:xfrm>
            <a:off x="344510" y="2910003"/>
            <a:ext cx="3176639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889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97790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4668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1954213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4114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8686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3258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7830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20000"/>
            </a:pPr>
            <a:r>
              <a:rPr lang="ru-RU" altLang="zh-CN" sz="1000" b="0" dirty="0" smtClean="0"/>
              <a:t>СМР и приёмка работ</a:t>
            </a:r>
            <a:endParaRPr lang="en-US" altLang="zh-CN" sz="1000" b="0" dirty="0"/>
          </a:p>
        </p:txBody>
      </p:sp>
      <p:sp>
        <p:nvSpPr>
          <p:cNvPr id="57" name="Rectangle 28"/>
          <p:cNvSpPr>
            <a:spLocks noChangeArrowheads="1"/>
          </p:cNvSpPr>
          <p:nvPr/>
        </p:nvSpPr>
        <p:spPr bwMode="auto">
          <a:xfrm>
            <a:off x="344510" y="3291449"/>
            <a:ext cx="3176639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889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97790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4668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1954213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4114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8686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3258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7830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20000"/>
            </a:pPr>
            <a:r>
              <a:rPr lang="ru-RU" altLang="zh-CN" sz="1000" b="0" dirty="0" smtClean="0"/>
              <a:t>СМР и приёмка работ</a:t>
            </a:r>
            <a:endParaRPr lang="en-US" altLang="zh-CN" sz="1000" b="0" dirty="0"/>
          </a:p>
        </p:txBody>
      </p:sp>
      <p:sp>
        <p:nvSpPr>
          <p:cNvPr id="58" name="Rectangle 28"/>
          <p:cNvSpPr>
            <a:spLocks noChangeArrowheads="1"/>
          </p:cNvSpPr>
          <p:nvPr/>
        </p:nvSpPr>
        <p:spPr bwMode="auto">
          <a:xfrm>
            <a:off x="344511" y="4900979"/>
            <a:ext cx="31234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889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97790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4668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1954213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4114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8686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3258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7830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20000"/>
            </a:pPr>
            <a:r>
              <a:rPr lang="ru-RU" altLang="zh-CN" sz="1000" b="0" dirty="0" smtClean="0"/>
              <a:t>Уведомление арендаторов о расторжении договоров аренды</a:t>
            </a:r>
            <a:endParaRPr lang="en-US" altLang="zh-CN" sz="1000" b="0" dirty="0"/>
          </a:p>
        </p:txBody>
      </p:sp>
      <p:sp>
        <p:nvSpPr>
          <p:cNvPr id="59" name="Rectangle 28"/>
          <p:cNvSpPr>
            <a:spLocks noChangeArrowheads="1"/>
          </p:cNvSpPr>
          <p:nvPr/>
        </p:nvSpPr>
        <p:spPr bwMode="auto">
          <a:xfrm>
            <a:off x="344510" y="5499000"/>
            <a:ext cx="3176639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889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97790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4668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1954213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4114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8686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3258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7830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20000"/>
            </a:pPr>
            <a:r>
              <a:rPr lang="ru-RU" altLang="zh-CN" sz="1000" b="0" dirty="0" smtClean="0"/>
              <a:t>СМР и приёмка работ</a:t>
            </a:r>
            <a:endParaRPr lang="en-US" altLang="zh-CN" sz="1000" b="0" dirty="0"/>
          </a:p>
        </p:txBody>
      </p:sp>
      <p:sp>
        <p:nvSpPr>
          <p:cNvPr id="60" name="Line 46"/>
          <p:cNvSpPr>
            <a:spLocks noChangeShapeType="1"/>
          </p:cNvSpPr>
          <p:nvPr/>
        </p:nvSpPr>
        <p:spPr bwMode="auto">
          <a:xfrm>
            <a:off x="5853000" y="5009867"/>
            <a:ext cx="542959" cy="0"/>
          </a:xfrm>
          <a:prstGeom prst="line">
            <a:avLst/>
          </a:prstGeom>
          <a:noFill/>
          <a:ln w="76200">
            <a:solidFill>
              <a:schemeClr val="accent6">
                <a:lumMod val="50000"/>
              </a:schemeClr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1" name="Line 46"/>
          <p:cNvSpPr>
            <a:spLocks noChangeShapeType="1"/>
          </p:cNvSpPr>
          <p:nvPr/>
        </p:nvSpPr>
        <p:spPr bwMode="auto">
          <a:xfrm>
            <a:off x="6437528" y="3785281"/>
            <a:ext cx="1530472" cy="5834"/>
          </a:xfrm>
          <a:prstGeom prst="line">
            <a:avLst/>
          </a:prstGeom>
          <a:noFill/>
          <a:ln w="76200">
            <a:solidFill>
              <a:schemeClr val="accent6">
                <a:lumMod val="50000"/>
              </a:schemeClr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2" name="Rectangle 28"/>
          <p:cNvSpPr>
            <a:spLocks noChangeArrowheads="1"/>
          </p:cNvSpPr>
          <p:nvPr/>
        </p:nvSpPr>
        <p:spPr bwMode="auto">
          <a:xfrm>
            <a:off x="337520" y="3516449"/>
            <a:ext cx="316742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defTabSz="977900">
              <a:buSzPct val="120000"/>
            </a:pPr>
            <a:r>
              <a:rPr lang="ru-RU" altLang="zh-CN" sz="1200" b="1" dirty="0">
                <a:solidFill>
                  <a:srgbClr val="D62828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Лот </a:t>
            </a:r>
            <a:r>
              <a:rPr lang="ru-RU" altLang="zh-CN" sz="1200" b="1" dirty="0" smtClean="0">
                <a:solidFill>
                  <a:srgbClr val="D62828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5</a:t>
            </a:r>
            <a:endParaRPr lang="ru-RU" altLang="zh-CN" sz="1200" b="1" dirty="0">
              <a:solidFill>
                <a:srgbClr val="D62828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3" name="Rectangle 28"/>
          <p:cNvSpPr>
            <a:spLocks noChangeArrowheads="1"/>
          </p:cNvSpPr>
          <p:nvPr/>
        </p:nvSpPr>
        <p:spPr bwMode="auto">
          <a:xfrm>
            <a:off x="336455" y="3701115"/>
            <a:ext cx="3176639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889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97790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4668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1954213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4114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8686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3258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7830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20000"/>
            </a:pPr>
            <a:r>
              <a:rPr lang="ru-RU" altLang="zh-CN" sz="1000" b="0" dirty="0" smtClean="0"/>
              <a:t>СМР и приёмка работ</a:t>
            </a:r>
            <a:endParaRPr lang="en-US" altLang="zh-CN" sz="1000" b="0" dirty="0"/>
          </a:p>
        </p:txBody>
      </p:sp>
      <p:sp>
        <p:nvSpPr>
          <p:cNvPr id="64" name="Line 46"/>
          <p:cNvSpPr>
            <a:spLocks noChangeShapeType="1"/>
          </p:cNvSpPr>
          <p:nvPr/>
        </p:nvSpPr>
        <p:spPr bwMode="auto">
          <a:xfrm>
            <a:off x="6437528" y="4166727"/>
            <a:ext cx="1530472" cy="5834"/>
          </a:xfrm>
          <a:prstGeom prst="line">
            <a:avLst/>
          </a:prstGeom>
          <a:noFill/>
          <a:ln w="76200">
            <a:solidFill>
              <a:schemeClr val="accent6">
                <a:lumMod val="50000"/>
              </a:schemeClr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5" name="Rectangle 28"/>
          <p:cNvSpPr>
            <a:spLocks noChangeArrowheads="1"/>
          </p:cNvSpPr>
          <p:nvPr/>
        </p:nvSpPr>
        <p:spPr bwMode="auto">
          <a:xfrm>
            <a:off x="337520" y="3897895"/>
            <a:ext cx="316742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defTabSz="977900">
              <a:buSzPct val="120000"/>
            </a:pPr>
            <a:r>
              <a:rPr lang="ru-RU" altLang="zh-CN" sz="1200" b="1" dirty="0">
                <a:solidFill>
                  <a:srgbClr val="D62828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Лот </a:t>
            </a:r>
            <a:r>
              <a:rPr lang="ru-RU" altLang="zh-CN" sz="1200" b="1" dirty="0" smtClean="0">
                <a:solidFill>
                  <a:srgbClr val="D62828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6</a:t>
            </a:r>
            <a:endParaRPr lang="ru-RU" altLang="zh-CN" sz="1200" b="1" dirty="0">
              <a:solidFill>
                <a:srgbClr val="D62828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6" name="Rectangle 28"/>
          <p:cNvSpPr>
            <a:spLocks noChangeArrowheads="1"/>
          </p:cNvSpPr>
          <p:nvPr/>
        </p:nvSpPr>
        <p:spPr bwMode="auto">
          <a:xfrm>
            <a:off x="336455" y="4082561"/>
            <a:ext cx="3176639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889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97790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4668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1954213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4114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8686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3258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7830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20000"/>
            </a:pPr>
            <a:r>
              <a:rPr lang="ru-RU" altLang="zh-CN" sz="1000" b="0" dirty="0" smtClean="0"/>
              <a:t>СМР и приёмка работ</a:t>
            </a:r>
            <a:endParaRPr lang="en-US" altLang="zh-CN" sz="1000" b="0" dirty="0"/>
          </a:p>
        </p:txBody>
      </p:sp>
      <p:sp>
        <p:nvSpPr>
          <p:cNvPr id="68" name="Line 46"/>
          <p:cNvSpPr>
            <a:spLocks noChangeShapeType="1"/>
          </p:cNvSpPr>
          <p:nvPr/>
        </p:nvSpPr>
        <p:spPr bwMode="auto">
          <a:xfrm>
            <a:off x="6437528" y="4550281"/>
            <a:ext cx="1530472" cy="5834"/>
          </a:xfrm>
          <a:prstGeom prst="line">
            <a:avLst/>
          </a:prstGeom>
          <a:noFill/>
          <a:ln w="76200">
            <a:solidFill>
              <a:schemeClr val="accent6">
                <a:lumMod val="50000"/>
              </a:schemeClr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9" name="Rectangle 28"/>
          <p:cNvSpPr>
            <a:spLocks noChangeArrowheads="1"/>
          </p:cNvSpPr>
          <p:nvPr/>
        </p:nvSpPr>
        <p:spPr bwMode="auto">
          <a:xfrm>
            <a:off x="337520" y="4281449"/>
            <a:ext cx="316742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defTabSz="977900">
              <a:buSzPct val="120000"/>
            </a:pPr>
            <a:r>
              <a:rPr lang="ru-RU" altLang="zh-CN" sz="1200" b="1" dirty="0">
                <a:solidFill>
                  <a:srgbClr val="D62828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Лот </a:t>
            </a:r>
            <a:r>
              <a:rPr lang="ru-RU" altLang="zh-CN" sz="1200" b="1" dirty="0" smtClean="0">
                <a:solidFill>
                  <a:srgbClr val="D62828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7</a:t>
            </a:r>
            <a:endParaRPr lang="ru-RU" altLang="zh-CN" sz="1200" b="1" dirty="0">
              <a:solidFill>
                <a:srgbClr val="D62828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0" name="Rectangle 28"/>
          <p:cNvSpPr>
            <a:spLocks noChangeArrowheads="1"/>
          </p:cNvSpPr>
          <p:nvPr/>
        </p:nvSpPr>
        <p:spPr bwMode="auto">
          <a:xfrm>
            <a:off x="336455" y="4466115"/>
            <a:ext cx="3176639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889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97790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466850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1954213" defTabSz="977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4114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8686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3258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783013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20000"/>
            </a:pPr>
            <a:r>
              <a:rPr lang="ru-RU" altLang="zh-CN" sz="1000" b="0" dirty="0" smtClean="0"/>
              <a:t>СМР и приёмка работ</a:t>
            </a:r>
            <a:endParaRPr lang="en-US" altLang="zh-CN" sz="1000" b="0" dirty="0"/>
          </a:p>
        </p:txBody>
      </p:sp>
      <p:sp>
        <p:nvSpPr>
          <p:cNvPr id="71" name="Rectangle 28"/>
          <p:cNvSpPr>
            <a:spLocks noChangeArrowheads="1"/>
          </p:cNvSpPr>
          <p:nvPr/>
        </p:nvSpPr>
        <p:spPr bwMode="auto">
          <a:xfrm>
            <a:off x="345575" y="5274000"/>
            <a:ext cx="316742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defTabSz="977900">
              <a:buSzPct val="120000"/>
            </a:pPr>
            <a:r>
              <a:rPr lang="ru-RU" altLang="zh-CN" sz="1200" b="1" dirty="0">
                <a:solidFill>
                  <a:srgbClr val="D62828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Лоты </a:t>
            </a:r>
            <a:r>
              <a:rPr lang="ru-RU" altLang="zh-CN" sz="1200" b="1" dirty="0" smtClean="0">
                <a:solidFill>
                  <a:srgbClr val="D62828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8-9</a:t>
            </a:r>
            <a:endParaRPr lang="ru-RU" altLang="zh-CN" sz="1200" b="1" dirty="0">
              <a:solidFill>
                <a:srgbClr val="D62828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70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92" y="1"/>
          <a:ext cx="175472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4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2" y="1"/>
                        <a:ext cx="175472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3"/>
          <p:cNvSpPr txBox="1"/>
          <p:nvPr>
            <p:custDataLst>
              <p:tags r:id="rId3"/>
            </p:custDataLst>
          </p:nvPr>
        </p:nvSpPr>
        <p:spPr>
          <a:xfrm>
            <a:off x="481742" y="1134000"/>
            <a:ext cx="8876764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>
              <a:buClr>
                <a:srgbClr val="002960"/>
              </a:buClr>
            </a:pPr>
            <a:r>
              <a:rPr lang="ru-RU" sz="1400" dirty="0" smtClean="0"/>
              <a:t>В большинстве переходов ремонт не проводился </a:t>
            </a:r>
            <a:r>
              <a:rPr lang="ru-RU" sz="1400" dirty="0"/>
              <a:t>с момента строительства </a:t>
            </a:r>
            <a:r>
              <a:rPr lang="ru-RU" sz="1400" dirty="0" smtClean="0"/>
              <a:t>станции. </a:t>
            </a:r>
            <a:r>
              <a:rPr lang="ru-RU" sz="1400" b="1" dirty="0"/>
              <a:t>Инфраструктура переходов морально и физически </a:t>
            </a:r>
            <a:r>
              <a:rPr lang="ru-RU" sz="1400" b="1" dirty="0" smtClean="0"/>
              <a:t>устарела, </a:t>
            </a:r>
            <a:r>
              <a:rPr lang="ru-RU" sz="1400" dirty="0" smtClean="0"/>
              <a:t>и не соответствует современным требованиям комфорта и безопасности. </a:t>
            </a:r>
          </a:p>
          <a:p>
            <a:pPr lvl="1">
              <a:buClr>
                <a:srgbClr val="002960"/>
              </a:buClr>
            </a:pPr>
            <a:endParaRPr lang="ru-RU" sz="1400" dirty="0" smtClean="0"/>
          </a:p>
          <a:p>
            <a:pPr lvl="1">
              <a:buClr>
                <a:srgbClr val="002960"/>
              </a:buClr>
            </a:pPr>
            <a:r>
              <a:rPr lang="ru-RU" sz="1400" dirty="0" smtClean="0"/>
              <a:t>По многим станциям замены требуют:</a:t>
            </a:r>
          </a:p>
          <a:p>
            <a:pPr lvl="8">
              <a:buClr>
                <a:srgbClr val="002960"/>
              </a:buClr>
            </a:pPr>
            <a:r>
              <a:rPr lang="ru-RU" sz="1400" dirty="0" smtClean="0"/>
              <a:t>Электрика</a:t>
            </a:r>
            <a:r>
              <a:rPr lang="ru-RU" sz="1400" dirty="0"/>
              <a:t>, </a:t>
            </a:r>
            <a:endParaRPr lang="ru-RU" sz="1400" dirty="0" smtClean="0"/>
          </a:p>
          <a:p>
            <a:pPr lvl="8">
              <a:buClr>
                <a:srgbClr val="002960"/>
              </a:buClr>
            </a:pPr>
            <a:r>
              <a:rPr lang="ru-RU" sz="1400" dirty="0" smtClean="0"/>
              <a:t>Освещение</a:t>
            </a:r>
            <a:r>
              <a:rPr lang="ru-RU" sz="1400" dirty="0"/>
              <a:t>, </a:t>
            </a:r>
            <a:endParaRPr lang="ru-RU" sz="1400" dirty="0" smtClean="0"/>
          </a:p>
          <a:p>
            <a:pPr lvl="8">
              <a:buClr>
                <a:srgbClr val="002960"/>
              </a:buClr>
            </a:pPr>
            <a:r>
              <a:rPr lang="ru-RU" sz="1400" dirty="0" smtClean="0"/>
              <a:t>Системы </a:t>
            </a:r>
            <a:r>
              <a:rPr lang="ru-RU" sz="1400" dirty="0"/>
              <a:t>безопасности, </a:t>
            </a:r>
            <a:endParaRPr lang="ru-RU" sz="1400" dirty="0" smtClean="0"/>
          </a:p>
          <a:p>
            <a:pPr lvl="8">
              <a:buClr>
                <a:srgbClr val="002960"/>
              </a:buClr>
            </a:pPr>
            <a:r>
              <a:rPr lang="ru-RU" sz="1400" dirty="0" smtClean="0"/>
              <a:t>Лестничные </a:t>
            </a:r>
            <a:r>
              <a:rPr lang="ru-RU" sz="1400" dirty="0"/>
              <a:t>сходы, </a:t>
            </a:r>
            <a:endParaRPr lang="ru-RU" sz="1400" dirty="0" smtClean="0"/>
          </a:p>
          <a:p>
            <a:pPr lvl="8">
              <a:buClr>
                <a:srgbClr val="002960"/>
              </a:buClr>
            </a:pPr>
            <a:r>
              <a:rPr lang="ru-RU" sz="1400" dirty="0"/>
              <a:t>К</a:t>
            </a:r>
            <a:r>
              <a:rPr lang="ru-RU" sz="1400" dirty="0" smtClean="0"/>
              <a:t>озырьки </a:t>
            </a:r>
            <a:r>
              <a:rPr lang="ru-RU" sz="1400" dirty="0"/>
              <a:t>над лестничными сходами, </a:t>
            </a:r>
            <a:endParaRPr lang="ru-RU" sz="1400" dirty="0" smtClean="0"/>
          </a:p>
          <a:p>
            <a:pPr lvl="8">
              <a:buClr>
                <a:srgbClr val="002960"/>
              </a:buClr>
            </a:pPr>
            <a:r>
              <a:rPr lang="ru-RU" sz="1400" dirty="0" smtClean="0"/>
              <a:t>Устранение </a:t>
            </a:r>
            <a:r>
              <a:rPr lang="ru-RU" sz="1400" dirty="0"/>
              <a:t>протечек, </a:t>
            </a:r>
            <a:endParaRPr lang="ru-RU" sz="1400" dirty="0" smtClean="0"/>
          </a:p>
          <a:p>
            <a:pPr lvl="8">
              <a:buClr>
                <a:srgbClr val="002960"/>
              </a:buClr>
            </a:pPr>
            <a:r>
              <a:rPr lang="ru-RU" sz="1400" dirty="0" smtClean="0"/>
              <a:t>При </a:t>
            </a:r>
            <a:r>
              <a:rPr lang="ru-RU" sz="1400" dirty="0"/>
              <a:t>необходимости замена либо реставрация облицовки, </a:t>
            </a:r>
            <a:endParaRPr lang="ru-RU" sz="1400" dirty="0" smtClean="0"/>
          </a:p>
          <a:p>
            <a:pPr lvl="8">
              <a:buClr>
                <a:srgbClr val="002960"/>
              </a:buClr>
            </a:pPr>
            <a:r>
              <a:rPr lang="ru-RU" sz="1400" dirty="0" smtClean="0"/>
              <a:t>Модернизация навигации</a:t>
            </a:r>
            <a:r>
              <a:rPr lang="ru-RU" sz="1400" dirty="0"/>
              <a:t>, </a:t>
            </a:r>
            <a:endParaRPr lang="ru-RU" sz="1400" dirty="0" smtClean="0"/>
          </a:p>
          <a:p>
            <a:pPr lvl="8">
              <a:buClr>
                <a:srgbClr val="002960"/>
              </a:buClr>
            </a:pPr>
            <a:r>
              <a:rPr lang="ru-RU" sz="1400" dirty="0"/>
              <a:t>З</a:t>
            </a:r>
            <a:r>
              <a:rPr lang="ru-RU" sz="1400" dirty="0" smtClean="0"/>
              <a:t>амена </a:t>
            </a:r>
            <a:r>
              <a:rPr lang="ru-RU" sz="1400" dirty="0"/>
              <a:t>торговых конструкций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3"/>
          <p:cNvSpPr txBox="1"/>
          <p:nvPr>
            <p:custDataLst>
              <p:tags r:id="rId4"/>
            </p:custDataLst>
          </p:nvPr>
        </p:nvSpPr>
        <p:spPr>
          <a:xfrm>
            <a:off x="481742" y="4509641"/>
            <a:ext cx="8876764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>
              <a:buClr>
                <a:srgbClr val="002960"/>
              </a:buClr>
            </a:pP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Учитывая </a:t>
            </a:r>
            <a:r>
              <a:rPr lang="ru-RU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 эксплуатационных служб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метрополитена, </a:t>
            </a:r>
            <a:r>
              <a:rPr lang="ru-RU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пассажиров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также сопроводительных сервисов, была разработана архитектурная концепция, которая легла в основу проектов.  </a:t>
            </a:r>
          </a:p>
          <a:p>
            <a:pPr lvl="1">
              <a:buClr>
                <a:srgbClr val="002960"/>
              </a:buClr>
            </a:pPr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002960"/>
              </a:buClr>
            </a:pPr>
            <a:r>
              <a:rPr lang="ru-RU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Стилистика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была согласована в </a:t>
            </a:r>
            <a:r>
              <a:rPr lang="ru-RU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Москомархитектуре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также вынесена на голосование на интернет ресурсе «Активный гражданин».</a:t>
            </a:r>
          </a:p>
          <a:p>
            <a:pPr lvl="1">
              <a:buClr>
                <a:srgbClr val="002960"/>
              </a:buClr>
            </a:pPr>
            <a:endParaRPr lang="ru-RU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76312" y="279401"/>
            <a:ext cx="9317829" cy="646331"/>
          </a:xfrm>
          <a:ln w="3175">
            <a:miter lim="400000"/>
          </a:ln>
        </p:spPr>
        <p:txBody>
          <a:bodyPr wrap="square" lIns="0" tIns="0" rIns="0" bIns="0" anchor="t" anchorCtr="0">
            <a:spAutoFit/>
          </a:bodyPr>
          <a:lstStyle/>
          <a:p>
            <a:r>
              <a:rPr lang="ru-RU" kern="1200" dirty="0" smtClean="0">
                <a:solidFill>
                  <a:srgbClr val="D62828"/>
                </a:solidFill>
                <a:latin typeface="FuturaDemiC"/>
                <a:ea typeface="FuturaDemiC"/>
                <a:cs typeface="FuturaDemiC"/>
              </a:rPr>
              <a:t>Предпосылки для проведения программы благоустройства в </a:t>
            </a:r>
            <a:r>
              <a:rPr lang="ru-RU" kern="1200" dirty="0" err="1" smtClean="0">
                <a:solidFill>
                  <a:srgbClr val="D62828"/>
                </a:solidFill>
                <a:latin typeface="FuturaDemiC"/>
                <a:ea typeface="FuturaDemiC"/>
                <a:cs typeface="FuturaDemiC"/>
              </a:rPr>
              <a:t>подуличных</a:t>
            </a:r>
            <a:r>
              <a:rPr lang="ru-RU" kern="1200" dirty="0" smtClean="0">
                <a:solidFill>
                  <a:srgbClr val="D62828"/>
                </a:solidFill>
                <a:latin typeface="FuturaDemiC"/>
                <a:ea typeface="FuturaDemiC"/>
                <a:cs typeface="FuturaDemiC"/>
              </a:rPr>
              <a:t> переходах метрополитена</a:t>
            </a:r>
            <a:endParaRPr lang="ru-RU" kern="1200" dirty="0">
              <a:solidFill>
                <a:srgbClr val="D62828"/>
              </a:solidFill>
              <a:latin typeface="FuturaDemiC"/>
              <a:ea typeface="FuturaDemiC"/>
              <a:cs typeface="FuturaDemiC"/>
            </a:endParaRPr>
          </a:p>
        </p:txBody>
      </p:sp>
    </p:spTree>
    <p:extLst>
      <p:ext uri="{BB962C8B-B14F-4D97-AF65-F5344CB8AC3E}">
        <p14:creationId xmlns:p14="http://schemas.microsoft.com/office/powerpoint/2010/main" val="3926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9062" y="234863"/>
            <a:ext cx="9011167" cy="646331"/>
          </a:xfrm>
        </p:spPr>
        <p:txBody>
          <a:bodyPr/>
          <a:lstStyle/>
          <a:p>
            <a:r>
              <a:rPr lang="ru-RU" dirty="0" smtClean="0"/>
              <a:t>В 2014-16 гг. будут благоустроены вестибюли и </a:t>
            </a:r>
            <a:r>
              <a:rPr lang="ru-RU" dirty="0" err="1" smtClean="0"/>
              <a:t>подуличные</a:t>
            </a:r>
            <a:r>
              <a:rPr lang="ru-RU" dirty="0" smtClean="0"/>
              <a:t> переходы всех станций Московского метрополитена</a:t>
            </a:r>
            <a:endParaRPr lang="en-GB" dirty="0"/>
          </a:p>
        </p:txBody>
      </p:sp>
      <p:pic>
        <p:nvPicPr>
          <p:cNvPr id="19" name="Изображение 5" descr="pavilion_metro_preview_v6_05.jpg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071" y="4063128"/>
            <a:ext cx="960939" cy="847243"/>
          </a:xfrm>
          <a:prstGeom prst="rect">
            <a:avLst/>
          </a:prstGeom>
        </p:spPr>
      </p:pic>
      <p:sp>
        <p:nvSpPr>
          <p:cNvPr id="20" name="Rectangle 54"/>
          <p:cNvSpPr txBox="1"/>
          <p:nvPr>
            <p:custDataLst>
              <p:tags r:id="rId1"/>
            </p:custDataLst>
          </p:nvPr>
        </p:nvSpPr>
        <p:spPr>
          <a:xfrm>
            <a:off x="2085169" y="4059467"/>
            <a:ext cx="199749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342900" lvl="0" indent="-342900" defTabSz="895350" eaLnBrk="0" hangingPunct="0">
              <a:buClr>
                <a:schemeClr val="tx2"/>
              </a:buClr>
              <a:buFont typeface="Arial" charset="0"/>
              <a:buChar char="•"/>
              <a:defRPr sz="1000"/>
            </a:lvl1pPr>
            <a:lvl2pPr marL="193675" lvl="1" indent="-192088" defTabSz="895350" eaLnBrk="0" hangingPunct="0">
              <a:buClr>
                <a:schemeClr val="tx2"/>
              </a:buClr>
              <a:buSzPct val="125000"/>
              <a:buFont typeface="Arial" charset="0"/>
              <a:buChar char="▪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57200" lvl="2" indent="-261938" defTabSz="895350" eaLnBrk="0" hangingPunct="0">
              <a:buClr>
                <a:schemeClr val="tx2"/>
              </a:buClr>
              <a:buSzPct val="120000"/>
              <a:buFont typeface="Arial" charset="0"/>
              <a:buChar char="–"/>
            </a:lvl3pPr>
            <a:lvl4pPr marL="614363" lvl="3" indent="-155575" defTabSz="895350" eaLnBrk="0" hangingPunct="0">
              <a:buClr>
                <a:schemeClr val="tx2"/>
              </a:buClr>
              <a:buSzPct val="120000"/>
              <a:buFont typeface="Arial" charset="0"/>
              <a:buChar char="▫"/>
            </a:lvl4pPr>
            <a:lvl5pPr marL="746125" lvl="4" indent="-130175" defTabSz="895350" eaLnBrk="0" hangingPunct="0">
              <a:buClr>
                <a:schemeClr val="tx2"/>
              </a:buClr>
              <a:buSzPct val="89000"/>
              <a:buFont typeface="Arial" charset="0"/>
              <a:buChar char="-"/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9pPr>
          </a:lstStyle>
          <a:p>
            <a:pPr marL="1587" lvl="1" indent="0">
              <a:buNone/>
            </a:pPr>
            <a:r>
              <a:rPr lang="ru-RU" sz="1100" dirty="0"/>
              <a:t>Размещение рекламных носителей в вестибюлях и подземных пешеходных переходах</a:t>
            </a:r>
          </a:p>
        </p:txBody>
      </p:sp>
      <p:sp>
        <p:nvSpPr>
          <p:cNvPr id="21" name="Rectangle 54"/>
          <p:cNvSpPr txBox="1"/>
          <p:nvPr>
            <p:custDataLst>
              <p:tags r:id="rId2"/>
            </p:custDataLst>
          </p:nvPr>
        </p:nvSpPr>
        <p:spPr>
          <a:xfrm>
            <a:off x="4963520" y="4059000"/>
            <a:ext cx="4272716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342900" lvl="0" indent="-342900" defTabSz="895350" eaLnBrk="0" hangingPunct="0">
              <a:buClr>
                <a:schemeClr val="tx2"/>
              </a:buClr>
              <a:buFont typeface="Arial" charset="0"/>
              <a:buChar char="•"/>
              <a:defRPr sz="1000"/>
            </a:lvl1pPr>
            <a:lvl2pPr marL="193675" lvl="1" indent="-192088" defTabSz="895350" eaLnBrk="0" hangingPunct="0">
              <a:buClr>
                <a:schemeClr val="tx2"/>
              </a:buClr>
              <a:buSzPct val="125000"/>
              <a:buFont typeface="Arial" charset="0"/>
              <a:buChar char="▪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57200" lvl="2" indent="-261938" defTabSz="895350" eaLnBrk="0" hangingPunct="0">
              <a:buClr>
                <a:schemeClr val="tx2"/>
              </a:buClr>
              <a:buSzPct val="120000"/>
              <a:buFont typeface="Arial" charset="0"/>
              <a:buChar char="–"/>
            </a:lvl3pPr>
            <a:lvl4pPr marL="614363" lvl="3" indent="-155575" defTabSz="895350" eaLnBrk="0" hangingPunct="0">
              <a:buClr>
                <a:schemeClr val="tx2"/>
              </a:buClr>
              <a:buSzPct val="120000"/>
              <a:buFont typeface="Arial" charset="0"/>
              <a:buChar char="▫"/>
            </a:lvl4pPr>
            <a:lvl5pPr marL="746125" lvl="4" indent="-130175" defTabSz="895350" eaLnBrk="0" hangingPunct="0">
              <a:buClr>
                <a:schemeClr val="tx2"/>
              </a:buClr>
              <a:buSzPct val="89000"/>
              <a:buFont typeface="Arial" charset="0"/>
              <a:buChar char="-"/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9pPr>
          </a:lstStyle>
          <a:p>
            <a:pPr lvl="1">
              <a:buClr>
                <a:srgbClr val="D62828"/>
              </a:buClr>
            </a:pPr>
            <a:r>
              <a:rPr lang="ru-RU" sz="1100" dirty="0"/>
              <a:t>увеличение для предпринимателей и компаний возможности размещения рекламы на территории метрополитена</a:t>
            </a:r>
          </a:p>
          <a:p>
            <a:pPr lvl="1">
              <a:buClr>
                <a:srgbClr val="D62828"/>
              </a:buClr>
            </a:pPr>
            <a:r>
              <a:rPr lang="ru-RU" sz="1100" dirty="0"/>
              <a:t>внедрение новых форматов рекламы</a:t>
            </a:r>
          </a:p>
          <a:p>
            <a:pPr lvl="1">
              <a:buClr>
                <a:srgbClr val="D62828"/>
              </a:buClr>
            </a:pPr>
            <a:endParaRPr lang="ru-RU" sz="1100" dirty="0"/>
          </a:p>
        </p:txBody>
      </p:sp>
      <p:sp>
        <p:nvSpPr>
          <p:cNvPr id="23" name="Rectangle 54"/>
          <p:cNvSpPr txBox="1"/>
          <p:nvPr>
            <p:custDataLst>
              <p:tags r:id="rId3"/>
            </p:custDataLst>
          </p:nvPr>
        </p:nvSpPr>
        <p:spPr>
          <a:xfrm>
            <a:off x="4963521" y="2829060"/>
            <a:ext cx="466942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342900" lvl="0" indent="-342900" defTabSz="895350" eaLnBrk="0" hangingPunct="0">
              <a:buClr>
                <a:schemeClr val="tx2"/>
              </a:buClr>
              <a:buFont typeface="Arial" charset="0"/>
              <a:buChar char="•"/>
              <a:defRPr sz="1000">
                <a:solidFill>
                  <a:schemeClr val="tx1"/>
                </a:solidFill>
              </a:defRPr>
            </a:lvl1pPr>
            <a:lvl2pPr marL="193675" lvl="1" indent="-192088" defTabSz="895350" eaLnBrk="0" hangingPunct="0">
              <a:buClr>
                <a:schemeClr val="tx2"/>
              </a:buClr>
              <a:buSzPct val="125000"/>
              <a:buFont typeface="Arial" charset="0"/>
              <a:buChar char="▪"/>
              <a:defRPr>
                <a:solidFill>
                  <a:schemeClr val="tx1"/>
                </a:solidFill>
              </a:defRPr>
            </a:lvl2pPr>
            <a:lvl3pPr marL="457200" lvl="2" indent="-261938" defTabSz="895350" eaLnBrk="0" hangingPunct="0">
              <a:buClr>
                <a:schemeClr val="tx2"/>
              </a:buClr>
              <a:buSzPct val="120000"/>
              <a:buFont typeface="Arial" charset="0"/>
              <a:buChar char="–"/>
              <a:defRPr>
                <a:solidFill>
                  <a:schemeClr val="tx1"/>
                </a:solidFill>
              </a:defRPr>
            </a:lvl3pPr>
            <a:lvl4pPr marL="614363" lvl="3" indent="-155575" defTabSz="895350" eaLnBrk="0" hangingPunct="0">
              <a:buClr>
                <a:schemeClr val="tx2"/>
              </a:buClr>
              <a:buSzPct val="120000"/>
              <a:buFont typeface="Arial" charset="0"/>
              <a:buChar char="▫"/>
              <a:defRPr>
                <a:solidFill>
                  <a:schemeClr val="tx1"/>
                </a:solidFill>
              </a:defRPr>
            </a:lvl4pPr>
            <a:lvl5pPr marL="746125" lvl="4" indent="-130175" defTabSz="895350" eaLnBrk="0" hangingPunct="0">
              <a:buClr>
                <a:schemeClr val="tx2"/>
              </a:buClr>
              <a:buSzPct val="89000"/>
              <a:buFont typeface="Arial" charset="0"/>
              <a:buChar char="-"/>
              <a:defRPr>
                <a:solidFill>
                  <a:schemeClr val="tx1"/>
                </a:solidFill>
              </a:defRPr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solidFill>
                  <a:schemeClr val="tx1"/>
                </a:solidFill>
              </a:defRPr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solidFill>
                  <a:schemeClr val="tx1"/>
                </a:solidFill>
              </a:defRPr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solidFill>
                  <a:schemeClr val="tx1"/>
                </a:solidFill>
              </a:defRPr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solidFill>
                  <a:schemeClr val="tx1"/>
                </a:solidFill>
              </a:defRPr>
            </a:lvl9pPr>
          </a:lstStyle>
          <a:p>
            <a:pPr lvl="1">
              <a:buClr>
                <a:srgbClr val="D62828"/>
              </a:buClr>
            </a:pP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повышение привлекательности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и комфорта торговых объектов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D62828"/>
              </a:buClr>
            </a:pP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формирование прозрачной системы взаимоотношений с конечными арендаторами</a:t>
            </a:r>
          </a:p>
          <a:p>
            <a:pPr lvl="1">
              <a:buClr>
                <a:srgbClr val="D62828"/>
              </a:buClr>
            </a:pP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снижение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ставки аренды (по сравнению с текущими ставками для конечных арендаторов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buClr>
                <a:srgbClr val="D62828"/>
              </a:buClr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повышение уровня предоставляемого сервиса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пассажирам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>
            <p:custDataLst>
              <p:tags r:id="rId4"/>
            </p:custDataLst>
          </p:nvPr>
        </p:nvSpPr>
        <p:spPr>
          <a:xfrm>
            <a:off x="2085170" y="1287824"/>
            <a:ext cx="213788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Элементы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программы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>
            <p:custDataLst>
              <p:tags r:id="rId5"/>
            </p:custDataLst>
          </p:nvPr>
        </p:nvSpPr>
        <p:spPr>
          <a:xfrm>
            <a:off x="4963521" y="1289418"/>
            <a:ext cx="43467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Цели </a:t>
            </a:r>
          </a:p>
        </p:txBody>
      </p:sp>
      <p:cxnSp>
        <p:nvCxnSpPr>
          <p:cNvPr id="26" name="AutoShape 249"/>
          <p:cNvCxnSpPr>
            <a:cxnSpLocks noChangeShapeType="1"/>
          </p:cNvCxnSpPr>
          <p:nvPr/>
        </p:nvCxnSpPr>
        <p:spPr bwMode="auto">
          <a:xfrm>
            <a:off x="2085170" y="1462496"/>
            <a:ext cx="2204890" cy="0"/>
          </a:xfrm>
          <a:prstGeom prst="straightConnector1">
            <a:avLst/>
          </a:prstGeom>
          <a:noFill/>
          <a:ln w="12700">
            <a:solidFill>
              <a:srgbClr val="D628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Прямая соединительная линия 41"/>
          <p:cNvCxnSpPr/>
          <p:nvPr>
            <p:custDataLst>
              <p:tags r:id="rId6"/>
            </p:custDataLst>
          </p:nvPr>
        </p:nvCxnSpPr>
        <p:spPr>
          <a:xfrm flipV="1">
            <a:off x="635165" y="3961380"/>
            <a:ext cx="8601073" cy="7620"/>
          </a:xfrm>
          <a:prstGeom prst="line">
            <a:avLst/>
          </a:prstGeom>
          <a:ln>
            <a:solidFill>
              <a:srgbClr val="80808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085170" y="2825489"/>
            <a:ext cx="199749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342900" lvl="0" indent="-342900" defTabSz="895350" eaLnBrk="0" hangingPunct="0">
              <a:buClr>
                <a:schemeClr val="tx2"/>
              </a:buClr>
              <a:buFont typeface="Arial" charset="0"/>
              <a:buChar char="•"/>
              <a:defRPr sz="1000"/>
            </a:lvl1pPr>
            <a:lvl2pPr marL="193675" lvl="1" indent="-192088" defTabSz="895350" eaLnBrk="0" hangingPunct="0">
              <a:buClr>
                <a:schemeClr val="tx2"/>
              </a:buClr>
              <a:buSzPct val="125000"/>
              <a:buFont typeface="Arial" charset="0"/>
              <a:buChar char="▪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57200" lvl="2" indent="-261938" defTabSz="895350" eaLnBrk="0" hangingPunct="0">
              <a:buClr>
                <a:schemeClr val="tx2"/>
              </a:buClr>
              <a:buSzPct val="120000"/>
              <a:buFont typeface="Arial" charset="0"/>
              <a:buChar char="–"/>
            </a:lvl3pPr>
            <a:lvl4pPr marL="614363" lvl="3" indent="-155575" defTabSz="895350" eaLnBrk="0" hangingPunct="0">
              <a:buClr>
                <a:schemeClr val="tx2"/>
              </a:buClr>
              <a:buSzPct val="120000"/>
              <a:buFont typeface="Arial" charset="0"/>
              <a:buChar char="▫"/>
            </a:lvl4pPr>
            <a:lvl5pPr marL="746125" lvl="4" indent="-130175" defTabSz="895350" eaLnBrk="0" hangingPunct="0">
              <a:buClr>
                <a:schemeClr val="tx2"/>
              </a:buClr>
              <a:buSzPct val="89000"/>
              <a:buFont typeface="Arial" charset="0"/>
              <a:buChar char="-"/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9pPr>
          </a:lstStyle>
          <a:p>
            <a:pPr marL="1587" lvl="1" indent="0">
              <a:buNone/>
            </a:pPr>
            <a:r>
              <a:rPr lang="ru-RU" sz="1100" dirty="0"/>
              <a:t>Размещение объектов торговли и сервиса нового типа (улучшенная торговая галерея и автоматизированные магазины самообслуживания)</a:t>
            </a:r>
          </a:p>
        </p:txBody>
      </p:sp>
      <p:pic>
        <p:nvPicPr>
          <p:cNvPr id="29" name="Изображение 2" descr="pavilion_metro_preview_v8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830" y="2890710"/>
            <a:ext cx="967884" cy="834370"/>
          </a:xfrm>
          <a:prstGeom prst="rect">
            <a:avLst/>
          </a:prstGeom>
        </p:spPr>
      </p:pic>
      <p:cxnSp>
        <p:nvCxnSpPr>
          <p:cNvPr id="30" name="Прямая соединительная линия 50"/>
          <p:cNvCxnSpPr/>
          <p:nvPr>
            <p:custDataLst>
              <p:tags r:id="rId7"/>
            </p:custDataLst>
          </p:nvPr>
        </p:nvCxnSpPr>
        <p:spPr>
          <a:xfrm>
            <a:off x="635164" y="4969420"/>
            <a:ext cx="8601072" cy="0"/>
          </a:xfrm>
          <a:prstGeom prst="line">
            <a:avLst/>
          </a:prstGeom>
          <a:ln>
            <a:solidFill>
              <a:srgbClr val="80808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54"/>
          <p:cNvSpPr txBox="1"/>
          <p:nvPr>
            <p:custDataLst>
              <p:tags r:id="rId8"/>
            </p:custDataLst>
          </p:nvPr>
        </p:nvSpPr>
        <p:spPr>
          <a:xfrm>
            <a:off x="4963521" y="5023337"/>
            <a:ext cx="4669429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342900" lvl="0" indent="-342900" defTabSz="895350" eaLnBrk="0" hangingPunct="0">
              <a:buClr>
                <a:schemeClr val="tx2"/>
              </a:buClr>
              <a:buFont typeface="Arial" charset="0"/>
              <a:buChar char="•"/>
              <a:defRPr sz="1000">
                <a:solidFill>
                  <a:schemeClr val="tx1"/>
                </a:solidFill>
              </a:defRPr>
            </a:lvl1pPr>
            <a:lvl2pPr marL="193675" lvl="1" indent="-192088" defTabSz="895350" eaLnBrk="0" hangingPunct="0">
              <a:buClr>
                <a:schemeClr val="tx2"/>
              </a:buClr>
              <a:buSzPct val="125000"/>
              <a:buFont typeface="Arial" charset="0"/>
              <a:buChar char="▪"/>
              <a:defRPr>
                <a:solidFill>
                  <a:schemeClr val="tx1"/>
                </a:solidFill>
              </a:defRPr>
            </a:lvl2pPr>
            <a:lvl3pPr marL="457200" lvl="2" indent="-261938" defTabSz="895350" eaLnBrk="0" hangingPunct="0">
              <a:buClr>
                <a:schemeClr val="tx2"/>
              </a:buClr>
              <a:buSzPct val="120000"/>
              <a:buFont typeface="Arial" charset="0"/>
              <a:buChar char="–"/>
              <a:defRPr>
                <a:solidFill>
                  <a:schemeClr val="tx1"/>
                </a:solidFill>
              </a:defRPr>
            </a:lvl3pPr>
            <a:lvl4pPr marL="614363" lvl="3" indent="-155575" defTabSz="895350" eaLnBrk="0" hangingPunct="0">
              <a:buClr>
                <a:schemeClr val="tx2"/>
              </a:buClr>
              <a:buSzPct val="120000"/>
              <a:buFont typeface="Arial" charset="0"/>
              <a:buChar char="▫"/>
              <a:defRPr>
                <a:solidFill>
                  <a:schemeClr val="tx1"/>
                </a:solidFill>
              </a:defRPr>
            </a:lvl4pPr>
            <a:lvl5pPr marL="746125" lvl="4" indent="-130175" defTabSz="895350" eaLnBrk="0" hangingPunct="0">
              <a:buClr>
                <a:schemeClr val="tx2"/>
              </a:buClr>
              <a:buSzPct val="89000"/>
              <a:buFont typeface="Arial" charset="0"/>
              <a:buChar char="-"/>
              <a:defRPr>
                <a:solidFill>
                  <a:schemeClr val="tx1"/>
                </a:solidFill>
              </a:defRPr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solidFill>
                  <a:schemeClr val="tx1"/>
                </a:solidFill>
              </a:defRPr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solidFill>
                  <a:schemeClr val="tx1"/>
                </a:solidFill>
              </a:defRPr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solidFill>
                  <a:schemeClr val="tx1"/>
                </a:solidFill>
              </a:defRPr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solidFill>
                  <a:schemeClr val="tx1"/>
                </a:solidFill>
              </a:defRPr>
            </a:lvl9pPr>
          </a:lstStyle>
          <a:p>
            <a:pPr lvl="1">
              <a:buClr>
                <a:srgbClr val="D62828"/>
              </a:buClr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повышение удобства ориентирования пассажиров в метрополитене и в городе</a:t>
            </a:r>
          </a:p>
          <a:p>
            <a:pPr lvl="1">
              <a:buClr>
                <a:srgbClr val="D62828"/>
              </a:buClr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повышение имиджа общественного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транспорта</a:t>
            </a:r>
          </a:p>
          <a:p>
            <a:pPr lvl="1">
              <a:buClr>
                <a:srgbClr val="D62828"/>
              </a:buClr>
            </a:pP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возможность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использования всех видов общественного транспорта как единой сетью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85169" y="5070638"/>
            <a:ext cx="2047819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342900" lvl="0" indent="-342900" defTabSz="895350" eaLnBrk="0" hangingPunct="0">
              <a:buClr>
                <a:schemeClr val="tx2"/>
              </a:buClr>
              <a:buFont typeface="Arial" charset="0"/>
              <a:buChar char="•"/>
              <a:defRPr sz="1000"/>
            </a:lvl1pPr>
            <a:lvl2pPr marL="193675" lvl="1" indent="-192088" defTabSz="895350" eaLnBrk="0" hangingPunct="0">
              <a:buClr>
                <a:schemeClr val="tx2"/>
              </a:buClr>
              <a:buSzPct val="125000"/>
              <a:buFont typeface="Arial" charset="0"/>
              <a:buChar char="▪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57200" lvl="2" indent="-261938" defTabSz="895350" eaLnBrk="0" hangingPunct="0">
              <a:buClr>
                <a:schemeClr val="tx2"/>
              </a:buClr>
              <a:buSzPct val="120000"/>
              <a:buFont typeface="Arial" charset="0"/>
              <a:buChar char="–"/>
            </a:lvl3pPr>
            <a:lvl4pPr marL="614363" lvl="3" indent="-155575" defTabSz="895350" eaLnBrk="0" hangingPunct="0">
              <a:buClr>
                <a:schemeClr val="tx2"/>
              </a:buClr>
              <a:buSzPct val="120000"/>
              <a:buFont typeface="Arial" charset="0"/>
              <a:buChar char="▫"/>
            </a:lvl4pPr>
            <a:lvl5pPr marL="746125" lvl="4" indent="-130175" defTabSz="895350" eaLnBrk="0" hangingPunct="0">
              <a:buClr>
                <a:schemeClr val="tx2"/>
              </a:buClr>
              <a:buSzPct val="89000"/>
              <a:buFont typeface="Arial" charset="0"/>
              <a:buChar char="-"/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9pPr>
          </a:lstStyle>
          <a:p>
            <a:pPr marL="1587" lvl="1" indent="0">
              <a:buNone/>
            </a:pPr>
            <a:r>
              <a:rPr lang="ru-RU" sz="1100" dirty="0"/>
              <a:t>Размещение новых средств навигации и информирования пассажиров</a:t>
            </a:r>
          </a:p>
        </p:txBody>
      </p:sp>
      <p:pic>
        <p:nvPicPr>
          <p:cNvPr id="33" name="Изображение 7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809" y="5074282"/>
            <a:ext cx="971926" cy="829718"/>
          </a:xfrm>
          <a:prstGeom prst="rect">
            <a:avLst/>
          </a:prstGeom>
        </p:spPr>
      </p:pic>
      <p:cxnSp>
        <p:nvCxnSpPr>
          <p:cNvPr id="34" name="AutoShape 249"/>
          <p:cNvCxnSpPr>
            <a:cxnSpLocks noChangeShapeType="1"/>
          </p:cNvCxnSpPr>
          <p:nvPr/>
        </p:nvCxnSpPr>
        <p:spPr bwMode="auto">
          <a:xfrm>
            <a:off x="4963520" y="1462497"/>
            <a:ext cx="4273610" cy="16765"/>
          </a:xfrm>
          <a:prstGeom prst="straightConnector1">
            <a:avLst/>
          </a:prstGeom>
          <a:noFill/>
          <a:ln w="12700">
            <a:solidFill>
              <a:srgbClr val="D628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Прямая соединительная линия 41"/>
          <p:cNvCxnSpPr/>
          <p:nvPr>
            <p:custDataLst>
              <p:tags r:id="rId9"/>
            </p:custDataLst>
          </p:nvPr>
        </p:nvCxnSpPr>
        <p:spPr>
          <a:xfrm flipV="1">
            <a:off x="636058" y="2753998"/>
            <a:ext cx="8601073" cy="2"/>
          </a:xfrm>
          <a:prstGeom prst="line">
            <a:avLst/>
          </a:prstGeom>
          <a:ln>
            <a:solidFill>
              <a:srgbClr val="80808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Рисунок 23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184" t="20506" r="25006" b="16626"/>
          <a:stretch/>
        </p:blipFill>
        <p:spPr>
          <a:xfrm>
            <a:off x="741070" y="1756207"/>
            <a:ext cx="959644" cy="831571"/>
          </a:xfrm>
          <a:prstGeom prst="rect">
            <a:avLst/>
          </a:prstGeom>
        </p:spPr>
      </p:pic>
      <p:sp>
        <p:nvSpPr>
          <p:cNvPr id="37" name="Rectangle 54"/>
          <p:cNvSpPr txBox="1"/>
          <p:nvPr>
            <p:custDataLst>
              <p:tags r:id="rId10"/>
            </p:custDataLst>
          </p:nvPr>
        </p:nvSpPr>
        <p:spPr>
          <a:xfrm>
            <a:off x="2085172" y="1648174"/>
            <a:ext cx="19974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342900" lvl="0" indent="-342900" defTabSz="895350" eaLnBrk="0" hangingPunct="0">
              <a:buClr>
                <a:schemeClr val="tx2"/>
              </a:buClr>
              <a:buFont typeface="Arial" charset="0"/>
              <a:buChar char="•"/>
              <a:defRPr sz="1000"/>
            </a:lvl1pPr>
            <a:lvl2pPr marL="193675" lvl="1" indent="-192088" defTabSz="895350" eaLnBrk="0" hangingPunct="0">
              <a:buClr>
                <a:schemeClr val="tx2"/>
              </a:buClr>
              <a:buSzPct val="125000"/>
              <a:buFont typeface="Arial" charset="0"/>
              <a:buChar char="▪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57200" lvl="2" indent="-261938" defTabSz="895350" eaLnBrk="0" hangingPunct="0">
              <a:buClr>
                <a:schemeClr val="tx2"/>
              </a:buClr>
              <a:buSzPct val="120000"/>
              <a:buFont typeface="Arial" charset="0"/>
              <a:buChar char="–"/>
            </a:lvl3pPr>
            <a:lvl4pPr marL="614363" lvl="3" indent="-155575" defTabSz="895350" eaLnBrk="0" hangingPunct="0">
              <a:buClr>
                <a:schemeClr val="tx2"/>
              </a:buClr>
              <a:buSzPct val="120000"/>
              <a:buFont typeface="Arial" charset="0"/>
              <a:buChar char="▫"/>
            </a:lvl4pPr>
            <a:lvl5pPr marL="746125" lvl="4" indent="-130175" defTabSz="895350" eaLnBrk="0" hangingPunct="0">
              <a:buClr>
                <a:schemeClr val="tx2"/>
              </a:buClr>
              <a:buSzPct val="89000"/>
              <a:buFont typeface="Arial" charset="0"/>
              <a:buChar char="-"/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9pPr>
          </a:lstStyle>
          <a:p>
            <a:pPr marL="1587" lvl="1" indent="0">
              <a:buNone/>
            </a:pPr>
            <a:r>
              <a:rPr lang="ru-RU" sz="1100" dirty="0"/>
              <a:t>Выполнение ремонтных и реставрационных работ</a:t>
            </a:r>
          </a:p>
        </p:txBody>
      </p:sp>
      <p:sp>
        <p:nvSpPr>
          <p:cNvPr id="38" name="Rectangle 54"/>
          <p:cNvSpPr txBox="1"/>
          <p:nvPr>
            <p:custDataLst>
              <p:tags r:id="rId11"/>
            </p:custDataLst>
          </p:nvPr>
        </p:nvSpPr>
        <p:spPr>
          <a:xfrm>
            <a:off x="4963519" y="1539000"/>
            <a:ext cx="4683705" cy="118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342900" lvl="0" indent="-342900" defTabSz="895350" eaLnBrk="0" hangingPunct="0">
              <a:buClr>
                <a:schemeClr val="tx2"/>
              </a:buClr>
              <a:buFont typeface="Arial" charset="0"/>
              <a:buChar char="•"/>
              <a:defRPr sz="1000"/>
            </a:lvl1pPr>
            <a:lvl2pPr marL="193675" lvl="1" indent="-192088" defTabSz="895350" eaLnBrk="0" hangingPunct="0">
              <a:buClr>
                <a:schemeClr val="tx2"/>
              </a:buClr>
              <a:buSzPct val="125000"/>
              <a:buFont typeface="Arial" charset="0"/>
              <a:buChar char="▪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57200" lvl="2" indent="-261938" defTabSz="895350" eaLnBrk="0" hangingPunct="0">
              <a:buClr>
                <a:schemeClr val="tx2"/>
              </a:buClr>
              <a:buSzPct val="120000"/>
              <a:buFont typeface="Arial" charset="0"/>
              <a:buChar char="–"/>
            </a:lvl3pPr>
            <a:lvl4pPr marL="614363" lvl="3" indent="-155575" defTabSz="895350" eaLnBrk="0" hangingPunct="0">
              <a:buClr>
                <a:schemeClr val="tx2"/>
              </a:buClr>
              <a:buSzPct val="120000"/>
              <a:buFont typeface="Arial" charset="0"/>
              <a:buChar char="▫"/>
            </a:lvl4pPr>
            <a:lvl5pPr marL="746125" lvl="4" indent="-130175" defTabSz="895350" eaLnBrk="0" hangingPunct="0">
              <a:buClr>
                <a:schemeClr val="tx2"/>
              </a:buClr>
              <a:buSzPct val="89000"/>
              <a:buFont typeface="Arial" charset="0"/>
              <a:buChar char="-"/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9pPr>
          </a:lstStyle>
          <a:p>
            <a:pPr lvl="1">
              <a:buClr>
                <a:srgbClr val="D62828"/>
              </a:buClr>
            </a:pPr>
            <a:r>
              <a:rPr lang="ru-RU" sz="1100" dirty="0"/>
              <a:t>облагораживание текущего облика вестибюлей и подземных пешеходных переходов</a:t>
            </a:r>
          </a:p>
          <a:p>
            <a:pPr lvl="1">
              <a:buClr>
                <a:srgbClr val="D62828"/>
              </a:buClr>
            </a:pPr>
            <a:r>
              <a:rPr lang="ru-RU" sz="1100" dirty="0"/>
              <a:t>р</a:t>
            </a:r>
            <a:r>
              <a:rPr lang="ru-RU" sz="1100" dirty="0" smtClean="0"/>
              <a:t>емонт изношенных инфраструктурных составляющих для обеспечения безопасности пассажиров </a:t>
            </a:r>
            <a:endParaRPr lang="ru-RU" sz="1100" dirty="0"/>
          </a:p>
          <a:p>
            <a:pPr lvl="1">
              <a:buClr>
                <a:srgbClr val="D62828"/>
              </a:buClr>
            </a:pPr>
            <a:r>
              <a:rPr lang="ru-RU" sz="1100" dirty="0"/>
              <a:t>замена устаревших облицовочных материалов на новые</a:t>
            </a:r>
          </a:p>
          <a:p>
            <a:pPr lvl="1">
              <a:buClr>
                <a:srgbClr val="D62828"/>
              </a:buClr>
            </a:pPr>
            <a:r>
              <a:rPr lang="ru-RU" sz="1100" dirty="0"/>
              <a:t>модернизация </a:t>
            </a:r>
            <a:r>
              <a:rPr lang="ru-RU" sz="1100" dirty="0" smtClean="0"/>
              <a:t>освещения</a:t>
            </a:r>
          </a:p>
          <a:p>
            <a:pPr lvl="1">
              <a:buClr>
                <a:srgbClr val="D62828"/>
              </a:buClr>
            </a:pPr>
            <a:r>
              <a:rPr lang="ru-RU" sz="1100" dirty="0"/>
              <a:t>р</a:t>
            </a:r>
            <a:r>
              <a:rPr lang="ru-RU" sz="1100" dirty="0" smtClean="0"/>
              <a:t>емонт и установка навесов над лестничными сходами</a:t>
            </a:r>
            <a:endParaRPr lang="ru-RU" sz="1100" dirty="0"/>
          </a:p>
        </p:txBody>
      </p:sp>
      <p:sp>
        <p:nvSpPr>
          <p:cNvPr id="22" name="TextBox 21"/>
          <p:cNvSpPr txBox="1"/>
          <p:nvPr>
            <p:custDataLst>
              <p:tags r:id="rId12"/>
            </p:custDataLst>
          </p:nvPr>
        </p:nvSpPr>
        <p:spPr>
          <a:xfrm>
            <a:off x="632887" y="1016960"/>
            <a:ext cx="90143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Программа благоустройства включает в себя 4 основных составляющих.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543000" y="1578233"/>
            <a:ext cx="360000" cy="3600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9" name="Овал 38"/>
          <p:cNvSpPr/>
          <p:nvPr/>
        </p:nvSpPr>
        <p:spPr>
          <a:xfrm>
            <a:off x="543000" y="2737123"/>
            <a:ext cx="360000" cy="3600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0" name="Овал 39"/>
          <p:cNvSpPr/>
          <p:nvPr/>
        </p:nvSpPr>
        <p:spPr>
          <a:xfrm>
            <a:off x="543000" y="3924000"/>
            <a:ext cx="360000" cy="3600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1" name="Овал 40"/>
          <p:cNvSpPr/>
          <p:nvPr/>
        </p:nvSpPr>
        <p:spPr>
          <a:xfrm>
            <a:off x="543000" y="4945521"/>
            <a:ext cx="360000" cy="3600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2" name="TextBox 41"/>
          <p:cNvSpPr txBox="1">
            <a:spLocks/>
          </p:cNvSpPr>
          <p:nvPr>
            <p:custDataLst>
              <p:tags r:id="rId13"/>
            </p:custDataLst>
          </p:nvPr>
        </p:nvSpPr>
        <p:spPr>
          <a:xfrm>
            <a:off x="663662" y="5949000"/>
            <a:ext cx="9014338" cy="288000"/>
          </a:xfrm>
          <a:prstGeom prst="rect">
            <a:avLst/>
          </a:prstGeom>
          <a:solidFill>
            <a:srgbClr val="FF0000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2015 году будут проведены работы на 96 станциях метро.  На сегодня работы уже ведутся на 21 станции.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20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050" y="234863"/>
            <a:ext cx="9632950" cy="646331"/>
          </a:xfrm>
        </p:spPr>
        <p:txBody>
          <a:bodyPr/>
          <a:lstStyle/>
          <a:p>
            <a:r>
              <a:rPr lang="ru-RU" dirty="0" smtClean="0"/>
              <a:t>Для модернизации облика </a:t>
            </a:r>
            <a:r>
              <a:rPr lang="ru-RU" dirty="0" err="1" smtClean="0"/>
              <a:t>подуличных</a:t>
            </a:r>
            <a:r>
              <a:rPr lang="ru-RU" dirty="0" smtClean="0"/>
              <a:t> переходов при проведении ремонтных работ была разработана Архитектурная концепция</a:t>
            </a:r>
            <a:endParaRPr lang="en-GB" dirty="0"/>
          </a:p>
        </p:txBody>
      </p:sp>
      <p:sp>
        <p:nvSpPr>
          <p:cNvPr id="40" name="Rectangle 26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43513" y="1434578"/>
            <a:ext cx="1415262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619" lvl="1" indent="0">
              <a:lnSpc>
                <a:spcPct val="90000"/>
              </a:lnSpc>
              <a:spcAft>
                <a:spcPts val="408"/>
              </a:spcAft>
              <a:buNone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Типовые проекты благоустройства 93 станций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26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822394" y="3207494"/>
            <a:ext cx="1457501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619" lvl="1" indent="0">
              <a:lnSpc>
                <a:spcPct val="90000"/>
              </a:lnSpc>
              <a:spcAft>
                <a:spcPts val="408"/>
              </a:spcAft>
              <a:buNone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3 индивидуальных проекта благоустройства</a:t>
            </a:r>
          </a:p>
        </p:txBody>
      </p:sp>
      <p:sp>
        <p:nvSpPr>
          <p:cNvPr id="44" name="Rectangle 2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813912" y="5066128"/>
            <a:ext cx="1465982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619" lvl="1" indent="0">
              <a:lnSpc>
                <a:spcPct val="90000"/>
              </a:lnSpc>
              <a:spcAft>
                <a:spcPts val="408"/>
              </a:spcAft>
              <a:buNone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Павильоны </a:t>
            </a:r>
          </a:p>
        </p:txBody>
      </p:sp>
      <p:cxnSp>
        <p:nvCxnSpPr>
          <p:cNvPr id="45" name="Прямая соединительная линия 3"/>
          <p:cNvCxnSpPr/>
          <p:nvPr/>
        </p:nvCxnSpPr>
        <p:spPr>
          <a:xfrm flipV="1">
            <a:off x="552036" y="2983253"/>
            <a:ext cx="8771847" cy="1"/>
          </a:xfrm>
          <a:prstGeom prst="line">
            <a:avLst/>
          </a:prstGeom>
          <a:ln>
            <a:solidFill>
              <a:srgbClr val="80808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Рисунок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8615" y="5066127"/>
            <a:ext cx="1780421" cy="1237264"/>
          </a:xfrm>
          <a:prstGeom prst="rect">
            <a:avLst/>
          </a:prstGeom>
        </p:spPr>
      </p:pic>
      <p:pic>
        <p:nvPicPr>
          <p:cNvPr id="48" name="Рисунок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17" t="25390" r="23553" b="19032"/>
          <a:stretch/>
        </p:blipFill>
        <p:spPr>
          <a:xfrm>
            <a:off x="2728615" y="3207495"/>
            <a:ext cx="1764029" cy="1227315"/>
          </a:xfrm>
          <a:prstGeom prst="rect">
            <a:avLst/>
          </a:prstGeom>
        </p:spPr>
      </p:pic>
      <p:cxnSp>
        <p:nvCxnSpPr>
          <p:cNvPr id="49" name="Прямая соединительная линия 54"/>
          <p:cNvCxnSpPr/>
          <p:nvPr/>
        </p:nvCxnSpPr>
        <p:spPr>
          <a:xfrm flipV="1">
            <a:off x="567888" y="4759905"/>
            <a:ext cx="8771847" cy="1"/>
          </a:xfrm>
          <a:prstGeom prst="line">
            <a:avLst/>
          </a:prstGeom>
          <a:ln>
            <a:solidFill>
              <a:srgbClr val="80808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Рисунок 17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02" r="4589"/>
          <a:stretch/>
        </p:blipFill>
        <p:spPr>
          <a:xfrm>
            <a:off x="7293946" y="5061865"/>
            <a:ext cx="1795973" cy="1248993"/>
          </a:xfrm>
          <a:prstGeom prst="rect">
            <a:avLst/>
          </a:prstGeom>
        </p:spPr>
      </p:pic>
      <p:pic>
        <p:nvPicPr>
          <p:cNvPr id="51" name="Рисунок 19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90" t="26954" r="31001" b="17327"/>
          <a:stretch/>
        </p:blipFill>
        <p:spPr>
          <a:xfrm>
            <a:off x="5005185" y="3207495"/>
            <a:ext cx="1762281" cy="1229905"/>
          </a:xfrm>
          <a:prstGeom prst="rect">
            <a:avLst/>
          </a:prstGeom>
        </p:spPr>
      </p:pic>
      <p:pic>
        <p:nvPicPr>
          <p:cNvPr id="52" name="Рисунок 21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363" t="28292" r="14898" b="16430"/>
          <a:stretch/>
        </p:blipFill>
        <p:spPr>
          <a:xfrm>
            <a:off x="7297910" y="3213140"/>
            <a:ext cx="1762576" cy="1224923"/>
          </a:xfrm>
          <a:prstGeom prst="rect">
            <a:avLst/>
          </a:prstGeom>
        </p:spPr>
      </p:pic>
      <p:pic>
        <p:nvPicPr>
          <p:cNvPr id="53" name="Рисунок 23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685" t="20506" r="20446" b="16626"/>
          <a:stretch/>
        </p:blipFill>
        <p:spPr>
          <a:xfrm>
            <a:off x="2728615" y="1441243"/>
            <a:ext cx="1761151" cy="1248862"/>
          </a:xfrm>
          <a:prstGeom prst="rect">
            <a:avLst/>
          </a:prstGeom>
        </p:spPr>
      </p:pic>
      <p:pic>
        <p:nvPicPr>
          <p:cNvPr id="54" name="Рисунок 25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04" t="21307" r="17353" b="17770"/>
          <a:stretch/>
        </p:blipFill>
        <p:spPr>
          <a:xfrm>
            <a:off x="5005185" y="1450860"/>
            <a:ext cx="1772843" cy="1248862"/>
          </a:xfrm>
          <a:prstGeom prst="rect">
            <a:avLst/>
          </a:prstGeom>
        </p:spPr>
      </p:pic>
      <p:pic>
        <p:nvPicPr>
          <p:cNvPr id="55" name="Рисунок 27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487" t="27675" r="27017" b="22311"/>
          <a:stretch/>
        </p:blipFill>
        <p:spPr>
          <a:xfrm>
            <a:off x="7293946" y="1441463"/>
            <a:ext cx="1766541" cy="1258259"/>
          </a:xfrm>
          <a:prstGeom prst="rect">
            <a:avLst/>
          </a:prstGeom>
        </p:spPr>
      </p:pic>
      <p:cxnSp>
        <p:nvCxnSpPr>
          <p:cNvPr id="56" name="Прямая соединительная линия 105"/>
          <p:cNvCxnSpPr/>
          <p:nvPr/>
        </p:nvCxnSpPr>
        <p:spPr>
          <a:xfrm flipV="1">
            <a:off x="543168" y="1272188"/>
            <a:ext cx="8771847" cy="1"/>
          </a:xfrm>
          <a:prstGeom prst="line">
            <a:avLst/>
          </a:prstGeom>
          <a:ln>
            <a:solidFill>
              <a:srgbClr val="80808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859467" y="3745051"/>
            <a:ext cx="12975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Китай-город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Спортивная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Третьяковская</a:t>
            </a:r>
          </a:p>
        </p:txBody>
      </p:sp>
      <p:pic>
        <p:nvPicPr>
          <p:cNvPr id="58" name="Immagine 7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8000" y="5048999"/>
            <a:ext cx="1755000" cy="1260001"/>
          </a:xfrm>
          <a:prstGeom prst="rect">
            <a:avLst/>
          </a:prstGeom>
        </p:spPr>
      </p:pic>
      <p:sp>
        <p:nvSpPr>
          <p:cNvPr id="22" name="TextBox 21"/>
          <p:cNvSpPr txBox="1"/>
          <p:nvPr>
            <p:custDataLst>
              <p:tags r:id="rId4"/>
            </p:custDataLst>
          </p:nvPr>
        </p:nvSpPr>
        <p:spPr>
          <a:xfrm>
            <a:off x="273050" y="1016960"/>
            <a:ext cx="937417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Архитектурная концепция включает в себя как предложения для типовых станций, так и индивидуальные предложения.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408000" y="1449000"/>
            <a:ext cx="360000" cy="3600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4" name="Овал 23"/>
          <p:cNvSpPr/>
          <p:nvPr/>
        </p:nvSpPr>
        <p:spPr>
          <a:xfrm>
            <a:off x="408000" y="3204000"/>
            <a:ext cx="360000" cy="3600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5" name="Овал 24"/>
          <p:cNvSpPr/>
          <p:nvPr/>
        </p:nvSpPr>
        <p:spPr>
          <a:xfrm>
            <a:off x="408000" y="5049000"/>
            <a:ext cx="360000" cy="3600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2313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92" y="1"/>
          <a:ext cx="175472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2" y="1"/>
                        <a:ext cx="175472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76312" y="279401"/>
            <a:ext cx="9317829" cy="646331"/>
          </a:xfrm>
          <a:ln w="3175">
            <a:miter lim="400000"/>
          </a:ln>
        </p:spPr>
        <p:txBody>
          <a:bodyPr wrap="square" lIns="0" tIns="0" rIns="0" bIns="0" anchor="t" anchorCtr="0">
            <a:spAutoFit/>
          </a:bodyPr>
          <a:lstStyle/>
          <a:p>
            <a:r>
              <a:rPr lang="ru-RU" kern="1200" dirty="0" smtClean="0">
                <a:solidFill>
                  <a:srgbClr val="D62828"/>
                </a:solidFill>
                <a:latin typeface="FuturaDemiC"/>
                <a:ea typeface="FuturaDemiC"/>
                <a:cs typeface="FuturaDemiC"/>
              </a:rPr>
              <a:t>При проведении проектных работ определялась степень изношенности и объем работ по каждой станции</a:t>
            </a:r>
            <a:endParaRPr lang="ru-RU" kern="1200" dirty="0">
              <a:solidFill>
                <a:srgbClr val="D62828"/>
              </a:solidFill>
              <a:latin typeface="FuturaDemiC"/>
              <a:ea typeface="FuturaDemiC"/>
              <a:cs typeface="FuturaDem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8000" y="1092639"/>
            <a:ext cx="368288" cy="5036361"/>
          </a:xfrm>
          <a:prstGeom prst="rect">
            <a:avLst/>
          </a:prstGeom>
          <a:solidFill>
            <a:srgbClr val="C000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96 станций для реализации в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</a:rPr>
              <a:t>2015 году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58001" y="3338956"/>
            <a:ext cx="315087" cy="27900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Ремонт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8000" y="1092640"/>
            <a:ext cx="315087" cy="20520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Навигация и торговля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173089" y="3338956"/>
            <a:ext cx="1304912" cy="2790000"/>
          </a:xfrm>
          <a:prstGeom prst="rect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3663" indent="-93663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</a:rPr>
              <a:t>Переходы и вестибюли, находящиеся в изношенном состоянии, требующие ремонта и модернизации.</a:t>
            </a:r>
            <a:endParaRPr lang="ru-RU" sz="1200" dirty="0">
              <a:solidFill>
                <a:schemeClr val="tx1"/>
              </a:solidFill>
            </a:endParaRP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chemeClr val="tx1"/>
                </a:solidFill>
              </a:rPr>
              <a:t>67 станций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73088" y="1092640"/>
            <a:ext cx="1304912" cy="2052000"/>
          </a:xfrm>
          <a:prstGeom prst="rect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93663" indent="-93663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</a:rPr>
              <a:t>Станции, введенные в эксплуатацию в или отремонтированные в 2012-14 </a:t>
            </a:r>
            <a:r>
              <a:rPr lang="ru-RU" sz="1200" dirty="0">
                <a:solidFill>
                  <a:schemeClr val="tx1"/>
                </a:solidFill>
              </a:rPr>
              <a:t>гг</a:t>
            </a:r>
            <a:r>
              <a:rPr lang="ru-RU" sz="1200" dirty="0" smtClean="0">
                <a:solidFill>
                  <a:schemeClr val="tx1"/>
                </a:solidFill>
              </a:rPr>
              <a:t>.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chemeClr val="tx1"/>
                </a:solidFill>
              </a:rPr>
              <a:t>29 станций </a:t>
            </a:r>
          </a:p>
        </p:txBody>
      </p:sp>
      <p:pic>
        <p:nvPicPr>
          <p:cNvPr id="14" name="Picture 2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1171" y="1128445"/>
            <a:ext cx="1481829" cy="20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2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55" r="5239"/>
          <a:stretch/>
        </p:blipFill>
        <p:spPr bwMode="auto">
          <a:xfrm>
            <a:off x="7532892" y="1134000"/>
            <a:ext cx="2145108" cy="20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1975" y="4418956"/>
            <a:ext cx="2006025" cy="17043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3000" y="6376908"/>
            <a:ext cx="684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* После открытия станций</a:t>
            </a:r>
            <a:endParaRPr lang="ru-RU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2470851" y="1073343"/>
            <a:ext cx="194214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buFont typeface="+mj-lt"/>
              <a:buAutoNum type="arabicPeriod"/>
            </a:pPr>
            <a:r>
              <a:rPr lang="ru-RU" sz="1000" dirty="0" smtClean="0"/>
              <a:t>Тропарево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/>
            </a:pPr>
            <a:r>
              <a:rPr lang="ru-RU" sz="1000" dirty="0" smtClean="0"/>
              <a:t>Алма-Атинская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/>
            </a:pPr>
            <a:r>
              <a:rPr lang="ru-RU" sz="1000" dirty="0" smtClean="0"/>
              <a:t>Волоколамская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/>
            </a:pPr>
            <a:r>
              <a:rPr lang="ru-RU" sz="1000" dirty="0" smtClean="0"/>
              <a:t>Митино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/>
            </a:pPr>
            <a:r>
              <a:rPr lang="ru-RU" sz="1000" dirty="0" err="1" smtClean="0"/>
              <a:t>Пятницкое</a:t>
            </a:r>
            <a:r>
              <a:rPr lang="ru-RU" sz="1000" dirty="0" smtClean="0"/>
              <a:t> шоссе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/>
            </a:pPr>
            <a:r>
              <a:rPr lang="ru-RU" sz="1000" dirty="0" smtClean="0"/>
              <a:t>Строгино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/>
            </a:pPr>
            <a:r>
              <a:rPr lang="ru-RU" sz="1000" dirty="0" smtClean="0"/>
              <a:t>Выставочная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/>
            </a:pPr>
            <a:r>
              <a:rPr lang="ru-RU" sz="1000" dirty="0" smtClean="0"/>
              <a:t>Новокосино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/>
            </a:pPr>
            <a:r>
              <a:rPr lang="ru-RU" sz="1000" dirty="0" smtClean="0"/>
              <a:t>Деловой центр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/>
            </a:pPr>
            <a:r>
              <a:rPr lang="ru-RU" sz="1000" dirty="0" smtClean="0"/>
              <a:t>Жулебино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/>
            </a:pPr>
            <a:r>
              <a:rPr lang="ru-RU" sz="1000" dirty="0" err="1" smtClean="0"/>
              <a:t>Лермонтовский</a:t>
            </a:r>
            <a:r>
              <a:rPr lang="ru-RU" sz="1000" dirty="0" smtClean="0"/>
              <a:t> проспект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/>
            </a:pPr>
            <a:r>
              <a:rPr lang="ru-RU" sz="1000" dirty="0" smtClean="0"/>
              <a:t>Спартак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/>
            </a:pPr>
            <a:r>
              <a:rPr lang="ru-RU" sz="1000" dirty="0" smtClean="0"/>
              <a:t>Борисово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/>
            </a:pPr>
            <a:r>
              <a:rPr lang="ru-RU" sz="1000" dirty="0" smtClean="0"/>
              <a:t>Достоевская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/>
            </a:pPr>
            <a:r>
              <a:rPr lang="ru-RU" sz="1000" dirty="0" err="1" smtClean="0"/>
              <a:t>Зябликово</a:t>
            </a:r>
            <a:endParaRPr lang="ru-RU" sz="1000" dirty="0" smtClean="0"/>
          </a:p>
        </p:txBody>
      </p:sp>
      <p:sp>
        <p:nvSpPr>
          <p:cNvPr id="18" name="Прямоугольник 17"/>
          <p:cNvSpPr/>
          <p:nvPr/>
        </p:nvSpPr>
        <p:spPr>
          <a:xfrm>
            <a:off x="4278000" y="1073343"/>
            <a:ext cx="1935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+mj-lt"/>
              <a:buAutoNum type="arabicPeriod" startAt="16"/>
            </a:pPr>
            <a:r>
              <a:rPr lang="ru-RU" sz="1000" dirty="0" smtClean="0"/>
              <a:t>Марьина </a:t>
            </a:r>
            <a:r>
              <a:rPr lang="ru-RU" sz="1000" dirty="0"/>
              <a:t>роща</a:t>
            </a:r>
          </a:p>
          <a:p>
            <a:pPr marL="285750" indent="-285750">
              <a:lnSpc>
                <a:spcPct val="90000"/>
              </a:lnSpc>
              <a:buFont typeface="+mj-lt"/>
              <a:buAutoNum type="arabicPeriod" startAt="16"/>
            </a:pPr>
            <a:r>
              <a:rPr lang="ru-RU" sz="1000" dirty="0"/>
              <a:t>Трубная</a:t>
            </a:r>
          </a:p>
          <a:p>
            <a:pPr marL="285750" indent="-285750">
              <a:lnSpc>
                <a:spcPct val="90000"/>
              </a:lnSpc>
              <a:buFont typeface="+mj-lt"/>
              <a:buAutoNum type="arabicPeriod" startAt="16"/>
            </a:pPr>
            <a:r>
              <a:rPr lang="ru-RU" sz="1000" dirty="0"/>
              <a:t>Чкаловская</a:t>
            </a:r>
          </a:p>
          <a:p>
            <a:pPr marL="285750" indent="-285750">
              <a:lnSpc>
                <a:spcPct val="90000"/>
              </a:lnSpc>
              <a:buFont typeface="+mj-lt"/>
              <a:buAutoNum type="arabicPeriod" startAt="16"/>
            </a:pPr>
            <a:r>
              <a:rPr lang="ru-RU" sz="1000" dirty="0" err="1"/>
              <a:t>Шипиловская</a:t>
            </a:r>
            <a:endParaRPr lang="ru-RU" sz="1000" dirty="0"/>
          </a:p>
          <a:p>
            <a:pPr marL="285750" indent="-285750">
              <a:lnSpc>
                <a:spcPct val="90000"/>
              </a:lnSpc>
              <a:buFont typeface="+mj-lt"/>
              <a:buAutoNum type="arabicPeriod" startAt="16"/>
            </a:pPr>
            <a:r>
              <a:rPr lang="ru-RU" sz="1000" dirty="0" smtClean="0"/>
              <a:t>Лесопарковая</a:t>
            </a:r>
          </a:p>
          <a:p>
            <a:pPr marL="285750" indent="-285750">
              <a:lnSpc>
                <a:spcPct val="90000"/>
              </a:lnSpc>
              <a:buFont typeface="+mj-lt"/>
              <a:buAutoNum type="arabicPeriod" startAt="16"/>
            </a:pPr>
            <a:r>
              <a:rPr lang="ru-RU" sz="1000" dirty="0" err="1" smtClean="0"/>
              <a:t>Старокачаловская</a:t>
            </a:r>
            <a:endParaRPr lang="ru-RU" sz="1000" dirty="0" smtClean="0"/>
          </a:p>
          <a:p>
            <a:pPr marL="285750" indent="-285750">
              <a:lnSpc>
                <a:spcPct val="90000"/>
              </a:lnSpc>
              <a:buFont typeface="+mj-lt"/>
              <a:buAutoNum type="arabicPeriod" startAt="16"/>
            </a:pPr>
            <a:r>
              <a:rPr lang="ru-RU" sz="1000" i="1" dirty="0" err="1" smtClean="0"/>
              <a:t>Румянцево</a:t>
            </a:r>
            <a:r>
              <a:rPr lang="ru-RU" sz="1000" i="1" dirty="0" smtClean="0"/>
              <a:t>*</a:t>
            </a:r>
          </a:p>
          <a:p>
            <a:pPr marL="285750" indent="-285750">
              <a:lnSpc>
                <a:spcPct val="90000"/>
              </a:lnSpc>
              <a:buFont typeface="+mj-lt"/>
              <a:buAutoNum type="arabicPeriod" startAt="16"/>
            </a:pPr>
            <a:r>
              <a:rPr lang="ru-RU" sz="1000" i="1" dirty="0" err="1" smtClean="0"/>
              <a:t>Саларьево</a:t>
            </a:r>
            <a:r>
              <a:rPr lang="ru-RU" sz="1000" i="1" dirty="0" smtClean="0"/>
              <a:t>*</a:t>
            </a:r>
          </a:p>
          <a:p>
            <a:pPr marL="285750" indent="-285750">
              <a:lnSpc>
                <a:spcPct val="90000"/>
              </a:lnSpc>
              <a:buFont typeface="+mj-lt"/>
              <a:buAutoNum type="arabicPeriod" startAt="16"/>
            </a:pPr>
            <a:r>
              <a:rPr lang="ru-RU" sz="1000" i="1" dirty="0" smtClean="0"/>
              <a:t>Бутырская*</a:t>
            </a:r>
          </a:p>
          <a:p>
            <a:pPr marL="285750" indent="-285750">
              <a:lnSpc>
                <a:spcPct val="90000"/>
              </a:lnSpc>
              <a:buFont typeface="+mj-lt"/>
              <a:buAutoNum type="arabicPeriod" startAt="16"/>
            </a:pPr>
            <a:r>
              <a:rPr lang="ru-RU" sz="1000" i="1" dirty="0" smtClean="0"/>
              <a:t>Окружная*</a:t>
            </a:r>
          </a:p>
          <a:p>
            <a:pPr marL="285750" indent="-285750">
              <a:lnSpc>
                <a:spcPct val="90000"/>
              </a:lnSpc>
              <a:buFont typeface="+mj-lt"/>
              <a:buAutoNum type="arabicPeriod" startAt="16"/>
            </a:pPr>
            <a:r>
              <a:rPr lang="ru-RU" sz="1000" i="1" dirty="0" smtClean="0"/>
              <a:t>Котельники*</a:t>
            </a:r>
          </a:p>
          <a:p>
            <a:pPr marL="285750" indent="-285750">
              <a:lnSpc>
                <a:spcPct val="90000"/>
              </a:lnSpc>
              <a:buFont typeface="+mj-lt"/>
              <a:buAutoNum type="arabicPeriod" startAt="16"/>
            </a:pPr>
            <a:r>
              <a:rPr lang="ru-RU" sz="1000" i="1" dirty="0" err="1" smtClean="0"/>
              <a:t>Селигерская</a:t>
            </a:r>
            <a:r>
              <a:rPr lang="ru-RU" sz="1000" i="1" dirty="0" smtClean="0"/>
              <a:t> улица*</a:t>
            </a:r>
          </a:p>
          <a:p>
            <a:pPr marL="285750" indent="-285750">
              <a:lnSpc>
                <a:spcPct val="90000"/>
              </a:lnSpc>
              <a:buFont typeface="+mj-lt"/>
              <a:buAutoNum type="arabicPeriod" startAt="16"/>
            </a:pPr>
            <a:r>
              <a:rPr lang="ru-RU" sz="1000" i="1" dirty="0" smtClean="0"/>
              <a:t>Верхние </a:t>
            </a:r>
            <a:r>
              <a:rPr lang="ru-RU" sz="1000" i="1" dirty="0" err="1" smtClean="0"/>
              <a:t>Лихоборы</a:t>
            </a:r>
            <a:r>
              <a:rPr lang="ru-RU" sz="1000" i="1" dirty="0" smtClean="0"/>
              <a:t>*</a:t>
            </a:r>
          </a:p>
          <a:p>
            <a:pPr marL="285750" indent="-285750">
              <a:lnSpc>
                <a:spcPct val="90000"/>
              </a:lnSpc>
              <a:buFont typeface="+mj-lt"/>
              <a:buAutoNum type="arabicPeriod" startAt="16"/>
            </a:pPr>
            <a:r>
              <a:rPr lang="ru-RU" sz="1000" i="1" dirty="0" err="1" smtClean="0"/>
              <a:t>Фонвизинская</a:t>
            </a:r>
            <a:r>
              <a:rPr lang="ru-RU" sz="1000" i="1" dirty="0" smtClean="0"/>
              <a:t>*</a:t>
            </a:r>
            <a:endParaRPr lang="ru-RU" sz="10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2470851" y="3339000"/>
            <a:ext cx="1942149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buFont typeface="+mj-lt"/>
              <a:buAutoNum type="arabicPeriod"/>
            </a:pPr>
            <a:r>
              <a:rPr lang="ru-RU" sz="1000" dirty="0" smtClean="0">
                <a:sym typeface="Arial"/>
              </a:rPr>
              <a:t>Люблино</a:t>
            </a:r>
            <a:endParaRPr lang="ru-RU" sz="1000" dirty="0">
              <a:sym typeface="Arial"/>
            </a:endParaRPr>
          </a:p>
          <a:p>
            <a:pPr marL="228600" indent="-228600">
              <a:lnSpc>
                <a:spcPct val="90000"/>
              </a:lnSpc>
              <a:buFont typeface="+mj-lt"/>
              <a:buAutoNum type="arabicPeriod"/>
            </a:pPr>
            <a:r>
              <a:rPr lang="ru-RU" sz="1000" dirty="0" smtClean="0">
                <a:sym typeface="Arial"/>
              </a:rPr>
              <a:t>Кожуховская</a:t>
            </a:r>
            <a:endParaRPr lang="ru-RU" sz="1000" dirty="0">
              <a:sym typeface="Arial"/>
            </a:endParaRPr>
          </a:p>
          <a:p>
            <a:pPr marL="228600" lvl="1" indent="-228600">
              <a:lnSpc>
                <a:spcPct val="90000"/>
              </a:lnSpc>
              <a:buFont typeface="+mj-lt"/>
              <a:buAutoNum type="arabicPeriod" startAt="3"/>
            </a:pPr>
            <a:r>
              <a:rPr lang="ru-RU" sz="1000" dirty="0" smtClean="0">
                <a:sym typeface="Arial"/>
              </a:rPr>
              <a:t>Тульская</a:t>
            </a:r>
            <a:endParaRPr lang="ru-RU" sz="1000" dirty="0">
              <a:sym typeface="Arial"/>
            </a:endParaRPr>
          </a:p>
          <a:p>
            <a:pPr marL="228600" lvl="1" indent="-228600">
              <a:lnSpc>
                <a:spcPct val="90000"/>
              </a:lnSpc>
              <a:buFont typeface="+mj-lt"/>
              <a:buAutoNum type="arabicPeriod" startAt="3"/>
            </a:pPr>
            <a:r>
              <a:rPr lang="ru-RU" sz="1000" dirty="0">
                <a:sym typeface="Arial"/>
              </a:rPr>
              <a:t>Аннино</a:t>
            </a:r>
          </a:p>
          <a:p>
            <a:pPr marL="228600" lvl="1" indent="-228600">
              <a:lnSpc>
                <a:spcPct val="90000"/>
              </a:lnSpc>
              <a:buFont typeface="+mj-lt"/>
              <a:buAutoNum type="arabicPeriod" startAt="3"/>
            </a:pPr>
            <a:r>
              <a:rPr lang="ru-RU" sz="1000" dirty="0" smtClean="0">
                <a:sym typeface="Arial"/>
              </a:rPr>
              <a:t>Каховская</a:t>
            </a:r>
            <a:endParaRPr lang="ru-RU" sz="1000" dirty="0">
              <a:sym typeface="Arial"/>
            </a:endParaRPr>
          </a:p>
          <a:p>
            <a:pPr marL="228600" lvl="1" indent="-228600">
              <a:lnSpc>
                <a:spcPct val="90000"/>
              </a:lnSpc>
              <a:buFont typeface="+mj-lt"/>
              <a:buAutoNum type="arabicPeriod" startAt="3"/>
            </a:pPr>
            <a:r>
              <a:rPr lang="ru-RU" sz="1000" dirty="0" smtClean="0">
                <a:sym typeface="Arial"/>
              </a:rPr>
              <a:t>Марьино</a:t>
            </a:r>
            <a:endParaRPr lang="ru-RU" sz="1000" dirty="0">
              <a:sym typeface="Arial"/>
            </a:endParaRPr>
          </a:p>
          <a:p>
            <a:pPr marL="228600" lvl="1" indent="-228600">
              <a:lnSpc>
                <a:spcPct val="90000"/>
              </a:lnSpc>
              <a:buFont typeface="+mj-lt"/>
              <a:buAutoNum type="arabicPeriod" startAt="3"/>
            </a:pPr>
            <a:r>
              <a:rPr lang="ru-RU" sz="1000" dirty="0">
                <a:sym typeface="Arial"/>
              </a:rPr>
              <a:t>Новогиреево</a:t>
            </a:r>
          </a:p>
          <a:p>
            <a:pPr marL="228600" lvl="1" indent="-228600">
              <a:lnSpc>
                <a:spcPct val="90000"/>
              </a:lnSpc>
              <a:buFont typeface="+mj-lt"/>
              <a:buAutoNum type="arabicPeriod" startAt="3"/>
            </a:pPr>
            <a:r>
              <a:rPr lang="ru-RU" sz="1000" dirty="0">
                <a:sym typeface="Arial"/>
              </a:rPr>
              <a:t>Речной вокзал</a:t>
            </a:r>
          </a:p>
          <a:p>
            <a:pPr marL="228600" lvl="1" indent="-228600">
              <a:lnSpc>
                <a:spcPct val="90000"/>
              </a:lnSpc>
              <a:buFont typeface="+mj-lt"/>
              <a:buAutoNum type="arabicPeriod" startAt="3"/>
            </a:pPr>
            <a:r>
              <a:rPr lang="ru-RU" sz="1000" dirty="0">
                <a:sym typeface="Arial"/>
              </a:rPr>
              <a:t>Варшавская</a:t>
            </a:r>
          </a:p>
          <a:p>
            <a:pPr marL="228600" lvl="1" indent="-228600">
              <a:lnSpc>
                <a:spcPct val="90000"/>
              </a:lnSpc>
              <a:buFont typeface="+mj-lt"/>
              <a:buAutoNum type="arabicPeriod" startAt="3"/>
            </a:pPr>
            <a:r>
              <a:rPr lang="ru-RU" sz="1000" dirty="0">
                <a:sym typeface="Arial"/>
              </a:rPr>
              <a:t>Парк </a:t>
            </a:r>
            <a:r>
              <a:rPr lang="ru-RU" sz="1000" dirty="0" smtClean="0">
                <a:sym typeface="Arial"/>
              </a:rPr>
              <a:t>Победы</a:t>
            </a:r>
          </a:p>
          <a:p>
            <a:pPr marL="228600" lvl="1" indent="-228600">
              <a:lnSpc>
                <a:spcPct val="90000"/>
              </a:lnSpc>
              <a:buFont typeface="+mj-lt"/>
              <a:buAutoNum type="arabicPeriod" startAt="3"/>
            </a:pPr>
            <a:r>
              <a:rPr lang="ru-RU" sz="1000" dirty="0" smtClean="0">
                <a:sym typeface="Arial"/>
              </a:rPr>
              <a:t>Петровско-Разумовская</a:t>
            </a:r>
          </a:p>
          <a:p>
            <a:pPr marL="228600" lvl="1" indent="-228600">
              <a:lnSpc>
                <a:spcPct val="90000"/>
              </a:lnSpc>
              <a:buFont typeface="+mj-lt"/>
              <a:buAutoNum type="arabicPeriod" startAt="3"/>
            </a:pPr>
            <a:r>
              <a:rPr lang="ru-RU" sz="1000" dirty="0" smtClean="0">
                <a:sym typeface="Arial"/>
              </a:rPr>
              <a:t>Полянка</a:t>
            </a:r>
          </a:p>
          <a:p>
            <a:pPr marL="228600" lvl="1" indent="-228600">
              <a:lnSpc>
                <a:spcPct val="90000"/>
              </a:lnSpc>
              <a:buFont typeface="+mj-lt"/>
              <a:buAutoNum type="arabicPeriod" startAt="3"/>
            </a:pPr>
            <a:r>
              <a:rPr lang="ru-RU" sz="1000" dirty="0" smtClean="0">
                <a:sym typeface="Arial"/>
              </a:rPr>
              <a:t>Беговая</a:t>
            </a:r>
          </a:p>
          <a:p>
            <a:pPr marL="228600" lvl="1" indent="-228600">
              <a:lnSpc>
                <a:spcPct val="90000"/>
              </a:lnSpc>
              <a:buFont typeface="+mj-lt"/>
              <a:buAutoNum type="arabicPeriod" startAt="3"/>
            </a:pPr>
            <a:r>
              <a:rPr lang="ru-RU" sz="1000" dirty="0" smtClean="0">
                <a:sym typeface="Arial"/>
              </a:rPr>
              <a:t>Новые Черемушки</a:t>
            </a:r>
          </a:p>
          <a:p>
            <a:pPr marL="228600" lvl="1" indent="-228600">
              <a:lnSpc>
                <a:spcPct val="90000"/>
              </a:lnSpc>
              <a:buFont typeface="+mj-lt"/>
              <a:buAutoNum type="arabicPeriod" startAt="3"/>
            </a:pPr>
            <a:r>
              <a:rPr lang="ru-RU" sz="1000" dirty="0" smtClean="0">
                <a:sym typeface="Arial"/>
              </a:rPr>
              <a:t>Нагорная</a:t>
            </a:r>
          </a:p>
          <a:p>
            <a:pPr marL="228600" lvl="1" indent="-228600">
              <a:lnSpc>
                <a:spcPct val="90000"/>
              </a:lnSpc>
              <a:buFont typeface="+mj-lt"/>
              <a:buAutoNum type="arabicPeriod" startAt="3"/>
            </a:pPr>
            <a:r>
              <a:rPr lang="ru-RU" sz="1000" dirty="0" err="1" smtClean="0">
                <a:sym typeface="Arial"/>
              </a:rPr>
              <a:t>Новоясеневская</a:t>
            </a:r>
            <a:endParaRPr lang="ru-RU" sz="1000" dirty="0" smtClean="0">
              <a:sym typeface="Arial"/>
            </a:endParaRPr>
          </a:p>
          <a:p>
            <a:pPr marL="228600" lvl="1" indent="-228600">
              <a:lnSpc>
                <a:spcPct val="90000"/>
              </a:lnSpc>
              <a:buFont typeface="+mj-lt"/>
              <a:buAutoNum type="arabicPeriod" startAt="3"/>
            </a:pPr>
            <a:r>
              <a:rPr lang="ru-RU" sz="1000" dirty="0" smtClean="0">
                <a:sym typeface="Arial"/>
              </a:rPr>
              <a:t>Орехово</a:t>
            </a:r>
          </a:p>
          <a:p>
            <a:pPr marL="228600" lvl="1" indent="-228600">
              <a:lnSpc>
                <a:spcPct val="90000"/>
              </a:lnSpc>
              <a:buFont typeface="+mj-lt"/>
              <a:buAutoNum type="arabicPeriod" startAt="3"/>
            </a:pPr>
            <a:r>
              <a:rPr lang="ru-RU" sz="1000" dirty="0" err="1" smtClean="0">
                <a:sym typeface="Arial"/>
              </a:rPr>
              <a:t>Крылатское</a:t>
            </a:r>
            <a:endParaRPr lang="ru-RU" sz="1000" dirty="0" smtClean="0">
              <a:sym typeface="Arial"/>
            </a:endParaRPr>
          </a:p>
          <a:p>
            <a:pPr marL="228600" lvl="1" indent="-228600">
              <a:lnSpc>
                <a:spcPct val="90000"/>
              </a:lnSpc>
              <a:buFont typeface="+mj-lt"/>
              <a:buAutoNum type="arabicPeriod" startAt="3"/>
            </a:pPr>
            <a:r>
              <a:rPr lang="ru-RU" sz="1000" dirty="0" smtClean="0">
                <a:sym typeface="Arial"/>
              </a:rPr>
              <a:t>Коломенское</a:t>
            </a:r>
          </a:p>
          <a:p>
            <a:pPr marL="228600" lvl="1" indent="-228600">
              <a:lnSpc>
                <a:spcPct val="90000"/>
              </a:lnSpc>
              <a:buFont typeface="+mj-lt"/>
              <a:buAutoNum type="arabicPeriod" startAt="3"/>
            </a:pPr>
            <a:r>
              <a:rPr lang="ru-RU" sz="1000" dirty="0" smtClean="0">
                <a:sym typeface="Arial"/>
              </a:rPr>
              <a:t>Сухаревская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/>
            </a:pPr>
            <a:endParaRPr lang="ru-RU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4206926" y="3339000"/>
            <a:ext cx="194214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buFont typeface="+mj-lt"/>
              <a:buAutoNum type="arabicPeriod" startAt="21"/>
            </a:pPr>
            <a:r>
              <a:rPr lang="ru-RU" sz="1000" dirty="0"/>
              <a:t>Воробьевы горы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 startAt="21"/>
            </a:pPr>
            <a:r>
              <a:rPr lang="ru-RU" sz="1000" dirty="0"/>
              <a:t>Римская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 startAt="21"/>
            </a:pPr>
            <a:r>
              <a:rPr lang="ru-RU" sz="1000" dirty="0"/>
              <a:t>Коньково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 startAt="21"/>
            </a:pPr>
            <a:r>
              <a:rPr lang="ru-RU" sz="1000" dirty="0"/>
              <a:t>Пражская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 startAt="21"/>
            </a:pPr>
            <a:r>
              <a:rPr lang="ru-RU" sz="1000" dirty="0"/>
              <a:t>Юго-Западная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 startAt="21"/>
            </a:pPr>
            <a:r>
              <a:rPr lang="ru-RU" sz="1000" dirty="0"/>
              <a:t>Крестьянская застава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 startAt="21"/>
            </a:pPr>
            <a:r>
              <a:rPr lang="ru-RU" sz="1000" dirty="0"/>
              <a:t>Марксистская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 startAt="21"/>
            </a:pPr>
            <a:r>
              <a:rPr lang="ru-RU" sz="1000" dirty="0" smtClean="0"/>
              <a:t>Дубровка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 startAt="21"/>
            </a:pPr>
            <a:r>
              <a:rPr lang="ru-RU" sz="1000" dirty="0"/>
              <a:t>Южная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 startAt="21"/>
            </a:pPr>
            <a:r>
              <a:rPr lang="ru-RU" sz="1000" dirty="0" err="1"/>
              <a:t>Шаболовская</a:t>
            </a:r>
            <a:endParaRPr lang="ru-RU" sz="1000" dirty="0"/>
          </a:p>
          <a:p>
            <a:pPr marL="228600" indent="-228600">
              <a:lnSpc>
                <a:spcPct val="90000"/>
              </a:lnSpc>
              <a:buFont typeface="+mj-lt"/>
              <a:buAutoNum type="arabicPeriod" startAt="21"/>
            </a:pPr>
            <a:r>
              <a:rPr lang="ru-RU" sz="1000" dirty="0"/>
              <a:t>Баррикадная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 startAt="21"/>
            </a:pPr>
            <a:r>
              <a:rPr lang="ru-RU" sz="1000" dirty="0"/>
              <a:t>Алексеевская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 startAt="21"/>
            </a:pPr>
            <a:r>
              <a:rPr lang="ru-RU" sz="1000" dirty="0" smtClean="0"/>
              <a:t>Волжская</a:t>
            </a:r>
            <a:endParaRPr lang="ru-RU" sz="1000" dirty="0"/>
          </a:p>
          <a:p>
            <a:pPr marL="228600" indent="-228600">
              <a:lnSpc>
                <a:spcPct val="90000"/>
              </a:lnSpc>
              <a:buFont typeface="+mj-lt"/>
              <a:buAutoNum type="arabicPeriod" startAt="21"/>
            </a:pPr>
            <a:r>
              <a:rPr lang="ru-RU" sz="1000" dirty="0"/>
              <a:t>Цветной бульвар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 startAt="21"/>
            </a:pPr>
            <a:r>
              <a:rPr lang="ru-RU" sz="1000" dirty="0" smtClean="0"/>
              <a:t>Планерная</a:t>
            </a:r>
            <a:endParaRPr lang="ru-RU" sz="1000" dirty="0"/>
          </a:p>
          <a:p>
            <a:pPr marL="228600" indent="-228600">
              <a:lnSpc>
                <a:spcPct val="90000"/>
              </a:lnSpc>
              <a:buFont typeface="+mj-lt"/>
              <a:buAutoNum type="arabicPeriod" startAt="21"/>
            </a:pPr>
            <a:r>
              <a:rPr lang="ru-RU" sz="1000" dirty="0"/>
              <a:t>Кузнецкий мост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 startAt="21"/>
            </a:pPr>
            <a:r>
              <a:rPr lang="ru-RU" sz="1000" dirty="0" smtClean="0"/>
              <a:t>Домодедовская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 startAt="21"/>
            </a:pPr>
            <a:r>
              <a:rPr lang="ru-RU" sz="1000" dirty="0" smtClean="0"/>
              <a:t>Первомайская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 startAt="21"/>
            </a:pPr>
            <a:r>
              <a:rPr lang="ru-RU" sz="1000" dirty="0" smtClean="0"/>
              <a:t>Водный стадион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 startAt="21"/>
            </a:pPr>
            <a:r>
              <a:rPr lang="ru-RU" sz="1000" dirty="0" smtClean="0"/>
              <a:t>Царицыно</a:t>
            </a:r>
            <a:endParaRPr lang="ru-RU" sz="1000" dirty="0"/>
          </a:p>
          <a:p>
            <a:pPr marL="228600" indent="-228600">
              <a:lnSpc>
                <a:spcPct val="90000"/>
              </a:lnSpc>
              <a:buFont typeface="+mj-lt"/>
              <a:buAutoNum type="arabicPeriod" startAt="21"/>
            </a:pPr>
            <a:endParaRPr lang="ru-RU" sz="1000" dirty="0" smtClean="0"/>
          </a:p>
          <a:p>
            <a:pPr marL="228600" indent="-228600">
              <a:lnSpc>
                <a:spcPct val="90000"/>
              </a:lnSpc>
              <a:buFont typeface="+mj-lt"/>
              <a:buAutoNum type="arabicPeriod" startAt="21"/>
            </a:pPr>
            <a:endParaRPr lang="ru-RU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5808000" y="3339000"/>
            <a:ext cx="194214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buFont typeface="+mj-lt"/>
              <a:buAutoNum type="arabicPeriod" startAt="41"/>
            </a:pPr>
            <a:r>
              <a:rPr lang="ru-RU" sz="1000" dirty="0" smtClean="0"/>
              <a:t>Выхино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 startAt="41"/>
            </a:pPr>
            <a:r>
              <a:rPr lang="ru-RU" sz="1000" dirty="0" smtClean="0"/>
              <a:t>Свиблово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 startAt="41"/>
            </a:pPr>
            <a:r>
              <a:rPr lang="ru-RU" sz="1000" dirty="0" err="1" smtClean="0"/>
              <a:t>Чертановская</a:t>
            </a:r>
            <a:endParaRPr lang="ru-RU" sz="1000" dirty="0" smtClean="0"/>
          </a:p>
          <a:p>
            <a:pPr marL="228600" indent="-228600">
              <a:lnSpc>
                <a:spcPct val="90000"/>
              </a:lnSpc>
              <a:buFont typeface="+mj-lt"/>
              <a:buAutoNum type="arabicPeriod" startAt="41"/>
            </a:pPr>
            <a:r>
              <a:rPr lang="ru-RU" sz="1000" dirty="0" smtClean="0"/>
              <a:t>Пролетарская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 startAt="41"/>
            </a:pPr>
            <a:r>
              <a:rPr lang="ru-RU" sz="1000" dirty="0" smtClean="0"/>
              <a:t>Алтуфьево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 startAt="41"/>
            </a:pPr>
            <a:r>
              <a:rPr lang="ru-RU" sz="1000" dirty="0" smtClean="0"/>
              <a:t>Отрадное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 startAt="41"/>
            </a:pPr>
            <a:r>
              <a:rPr lang="ru-RU" sz="1000" dirty="0" smtClean="0"/>
              <a:t>Серпуховская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 startAt="41"/>
            </a:pPr>
            <a:r>
              <a:rPr lang="ru-RU" sz="1000" dirty="0" err="1" smtClean="0"/>
              <a:t>Дмитровская</a:t>
            </a:r>
            <a:endParaRPr lang="ru-RU" sz="1000" dirty="0" smtClean="0"/>
          </a:p>
          <a:p>
            <a:pPr marL="228600" indent="-228600">
              <a:lnSpc>
                <a:spcPct val="90000"/>
              </a:lnSpc>
              <a:buFont typeface="+mj-lt"/>
              <a:buAutoNum type="arabicPeriod" startAt="41"/>
            </a:pPr>
            <a:r>
              <a:rPr lang="ru-RU" sz="1000" dirty="0" smtClean="0"/>
              <a:t>Медведково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 startAt="41"/>
            </a:pPr>
            <a:r>
              <a:rPr lang="ru-RU" sz="1000" dirty="0" smtClean="0"/>
              <a:t>Ясенево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 startAt="41"/>
            </a:pPr>
            <a:r>
              <a:rPr lang="ru-RU" sz="1000" dirty="0" smtClean="0"/>
              <a:t>Тургеневская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 startAt="41"/>
            </a:pPr>
            <a:r>
              <a:rPr lang="ru-RU" sz="1000" dirty="0" smtClean="0"/>
              <a:t>Менделеевская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 startAt="41"/>
            </a:pPr>
            <a:r>
              <a:rPr lang="ru-RU" sz="1000" dirty="0" err="1" smtClean="0"/>
              <a:t>Савеловская</a:t>
            </a:r>
            <a:endParaRPr lang="ru-RU" sz="1000" dirty="0" smtClean="0"/>
          </a:p>
          <a:p>
            <a:pPr marL="228600" indent="-228600">
              <a:lnSpc>
                <a:spcPct val="90000"/>
              </a:lnSpc>
              <a:buFont typeface="+mj-lt"/>
              <a:buAutoNum type="arabicPeriod" startAt="41"/>
            </a:pPr>
            <a:r>
              <a:rPr lang="ru-RU" sz="1000" dirty="0" err="1" smtClean="0"/>
              <a:t>Тимирязевская</a:t>
            </a:r>
            <a:endParaRPr lang="ru-RU" sz="1000" dirty="0" smtClean="0"/>
          </a:p>
          <a:p>
            <a:pPr marL="228600" indent="-228600">
              <a:lnSpc>
                <a:spcPct val="90000"/>
              </a:lnSpc>
              <a:buFont typeface="+mj-lt"/>
              <a:buAutoNum type="arabicPeriod" startAt="41"/>
            </a:pPr>
            <a:r>
              <a:rPr lang="ru-RU" sz="1000" dirty="0" err="1" smtClean="0"/>
              <a:t>Сходненская</a:t>
            </a:r>
            <a:endParaRPr lang="ru-RU" sz="1000" dirty="0" smtClean="0"/>
          </a:p>
          <a:p>
            <a:pPr marL="228600" indent="-228600">
              <a:lnSpc>
                <a:spcPct val="90000"/>
              </a:lnSpc>
              <a:buFont typeface="+mj-lt"/>
              <a:buAutoNum type="arabicPeriod" startAt="41"/>
            </a:pPr>
            <a:r>
              <a:rPr lang="ru-RU" sz="1000" dirty="0" smtClean="0"/>
              <a:t>Октябрьское поле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 startAt="41"/>
            </a:pPr>
            <a:r>
              <a:rPr lang="ru-RU" sz="1000" dirty="0" smtClean="0"/>
              <a:t>Бибирево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 startAt="41"/>
            </a:pPr>
            <a:r>
              <a:rPr lang="ru-RU" sz="1000" dirty="0" smtClean="0"/>
              <a:t>Севастопольская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 startAt="41"/>
            </a:pPr>
            <a:r>
              <a:rPr lang="ru-RU" sz="1000" dirty="0" smtClean="0"/>
              <a:t>Нахимовский проспект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 startAt="41"/>
            </a:pPr>
            <a:r>
              <a:rPr lang="ru-RU" sz="1000" dirty="0" smtClean="0"/>
              <a:t>Тушинская</a:t>
            </a:r>
            <a:endParaRPr lang="ru-RU" sz="1000" dirty="0"/>
          </a:p>
          <a:p>
            <a:pPr marL="228600" indent="-228600">
              <a:lnSpc>
                <a:spcPct val="90000"/>
              </a:lnSpc>
              <a:buFont typeface="+mj-lt"/>
              <a:buAutoNum type="arabicPeriod" startAt="41"/>
            </a:pPr>
            <a:endParaRPr lang="ru-RU" sz="1000" dirty="0" smtClean="0"/>
          </a:p>
          <a:p>
            <a:pPr marL="228600" indent="-228600">
              <a:lnSpc>
                <a:spcPct val="90000"/>
              </a:lnSpc>
              <a:buFont typeface="+mj-lt"/>
              <a:buAutoNum type="arabicPeriod" startAt="41"/>
            </a:pPr>
            <a:endParaRPr lang="ru-RU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7600851" y="3339000"/>
            <a:ext cx="194214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buFont typeface="+mj-lt"/>
              <a:buAutoNum type="arabicPeriod" startAt="61"/>
            </a:pPr>
            <a:r>
              <a:rPr lang="ru-RU" sz="1000" dirty="0" smtClean="0"/>
              <a:t>Кузьминки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 startAt="61"/>
            </a:pPr>
            <a:r>
              <a:rPr lang="ru-RU" sz="1000" dirty="0" smtClean="0"/>
              <a:t>Третьяковская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 startAt="61"/>
            </a:pPr>
            <a:r>
              <a:rPr lang="ru-RU" sz="1000" dirty="0" smtClean="0"/>
              <a:t>Китай-город (ТК)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 startAt="61"/>
            </a:pPr>
            <a:r>
              <a:rPr lang="ru-RU" sz="1000" dirty="0" smtClean="0"/>
              <a:t>Китай-город (КР)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 startAt="61"/>
            </a:pPr>
            <a:r>
              <a:rPr lang="ru-RU" sz="1000" dirty="0" smtClean="0"/>
              <a:t>Рижская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 startAt="61"/>
            </a:pPr>
            <a:r>
              <a:rPr lang="ru-RU" sz="1000" dirty="0" smtClean="0"/>
              <a:t>Спортивная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 startAt="61"/>
            </a:pPr>
            <a:r>
              <a:rPr lang="ru-RU" sz="1000" dirty="0" err="1" smtClean="0"/>
              <a:t>Фрунзенская</a:t>
            </a:r>
            <a:endParaRPr lang="ru-RU" sz="1000" dirty="0" smtClean="0"/>
          </a:p>
          <a:p>
            <a:pPr marL="228600" indent="-228600">
              <a:lnSpc>
                <a:spcPct val="90000"/>
              </a:lnSpc>
              <a:buFont typeface="+mj-lt"/>
              <a:buAutoNum type="arabicPeriod" startAt="61"/>
            </a:pPr>
            <a:endParaRPr lang="ru-RU" sz="1000" dirty="0" smtClean="0"/>
          </a:p>
          <a:p>
            <a:pPr marL="228600" indent="-228600">
              <a:lnSpc>
                <a:spcPct val="90000"/>
              </a:lnSpc>
              <a:buFont typeface="+mj-lt"/>
              <a:buAutoNum type="arabicPeriod" startAt="61"/>
            </a:pPr>
            <a:endParaRPr lang="ru-RU" sz="1000" dirty="0"/>
          </a:p>
          <a:p>
            <a:pPr marL="228600" indent="-228600">
              <a:lnSpc>
                <a:spcPct val="90000"/>
              </a:lnSpc>
              <a:buFont typeface="+mj-lt"/>
              <a:buAutoNum type="arabicPeriod" startAt="61"/>
            </a:pPr>
            <a:endParaRPr lang="ru-RU" sz="1000" dirty="0" smtClean="0"/>
          </a:p>
          <a:p>
            <a:pPr marL="228600" indent="-228600">
              <a:lnSpc>
                <a:spcPct val="90000"/>
              </a:lnSpc>
              <a:buFont typeface="+mj-lt"/>
              <a:buAutoNum type="arabicPeriod" startAt="61"/>
            </a:pPr>
            <a:endParaRPr lang="ru-RU" sz="1000" dirty="0"/>
          </a:p>
        </p:txBody>
      </p:sp>
      <p:cxnSp>
        <p:nvCxnSpPr>
          <p:cNvPr id="23" name="Прямая соединительная линия 3"/>
          <p:cNvCxnSpPr/>
          <p:nvPr/>
        </p:nvCxnSpPr>
        <p:spPr>
          <a:xfrm flipV="1">
            <a:off x="906153" y="3248999"/>
            <a:ext cx="8771847" cy="1"/>
          </a:xfrm>
          <a:prstGeom prst="line">
            <a:avLst/>
          </a:prstGeom>
          <a:ln>
            <a:solidFill>
              <a:srgbClr val="80808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999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06569270"/>
              </p:ext>
            </p:extLst>
          </p:nvPr>
        </p:nvGraphicFramePr>
        <p:xfrm>
          <a:off x="292" y="1"/>
          <a:ext cx="175472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2" y="1"/>
                        <a:ext cx="175472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3"/>
          <p:cNvSpPr txBox="1"/>
          <p:nvPr/>
        </p:nvSpPr>
        <p:spPr>
          <a:xfrm>
            <a:off x="363000" y="725008"/>
            <a:ext cx="887676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>
              <a:buClr>
                <a:srgbClr val="002960"/>
              </a:buClr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текущий момент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торговая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метрополитене организована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122 станциях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76 вестибюлях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135 </a:t>
            </a:r>
            <a:r>
              <a:rPr lang="ru-RU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подуличных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переходах (всего 13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кв. м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lvl="1">
              <a:buClr>
                <a:srgbClr val="002960"/>
              </a:buClr>
            </a:pP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строительстве торговых площадей в 1990-е годы, не был учтен текущий пассажиропоток станций. </a:t>
            </a:r>
          </a:p>
          <a:p>
            <a:pPr lvl="1">
              <a:buClr>
                <a:srgbClr val="002960"/>
              </a:buClr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торговли </a:t>
            </a:r>
            <a:r>
              <a:rPr lang="ru-RU" sz="1400" dirty="0"/>
              <a:t>не является ключевой задачей </a:t>
            </a:r>
            <a:r>
              <a:rPr lang="ru-RU" sz="1400" dirty="0" smtClean="0"/>
              <a:t>метрополитена. Однако</a:t>
            </a:r>
            <a:r>
              <a:rPr lang="ru-RU" sz="1400" dirty="0"/>
              <a:t>, опросы показали востребованность пассажирами </a:t>
            </a:r>
            <a:r>
              <a:rPr lang="ru-RU" sz="1400" dirty="0" smtClean="0"/>
              <a:t>метрополитена определенных </a:t>
            </a:r>
            <a:r>
              <a:rPr lang="ru-RU" sz="1400" dirty="0"/>
              <a:t>категорий товаров и услуг. </a:t>
            </a:r>
            <a:endParaRPr lang="ru-RU" sz="1400" dirty="0" smtClean="0"/>
          </a:p>
          <a:p>
            <a:pPr lvl="1">
              <a:buClr>
                <a:srgbClr val="002960"/>
              </a:buClr>
            </a:pPr>
            <a:r>
              <a:rPr lang="ru-RU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Принято решение о прекращении торговли в вестибюлях станций в связи с высоким пассажиропотоком и сохранении торговых точек в переходах метрополитена. При этом проектирование торговых точек осуществляется с учетом планового пассажиропотока и норм СНиП. </a:t>
            </a:r>
            <a:endParaRPr lang="en-US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76312" y="279401"/>
            <a:ext cx="9317829" cy="323165"/>
          </a:xfrm>
          <a:ln w="3175">
            <a:miter lim="400000"/>
          </a:ln>
        </p:spPr>
        <p:txBody>
          <a:bodyPr wrap="square" lIns="0" tIns="0" rIns="0" bIns="0" anchor="t" anchorCtr="0">
            <a:spAutoFit/>
          </a:bodyPr>
          <a:lstStyle/>
          <a:p>
            <a:r>
              <a:rPr lang="ru-RU" kern="1200" dirty="0" smtClean="0">
                <a:solidFill>
                  <a:srgbClr val="D62828"/>
                </a:solidFill>
                <a:latin typeface="FuturaDemiC"/>
                <a:ea typeface="FuturaDemiC"/>
                <a:cs typeface="FuturaDemiC"/>
              </a:rPr>
              <a:t>Торговая деятельность </a:t>
            </a:r>
            <a:r>
              <a:rPr lang="ru-RU" kern="1200" dirty="0">
                <a:solidFill>
                  <a:srgbClr val="D62828"/>
                </a:solidFill>
                <a:latin typeface="FuturaDemiC"/>
                <a:ea typeface="FuturaDemiC"/>
                <a:cs typeface="FuturaDemiC"/>
              </a:rPr>
              <a:t>в М</a:t>
            </a:r>
            <a:r>
              <a:rPr lang="ru-RU" kern="1200" dirty="0" smtClean="0">
                <a:solidFill>
                  <a:srgbClr val="D62828"/>
                </a:solidFill>
                <a:latin typeface="FuturaDemiC"/>
                <a:ea typeface="FuturaDemiC"/>
                <a:cs typeface="FuturaDemiC"/>
              </a:rPr>
              <a:t>етрополитене</a:t>
            </a:r>
            <a:endParaRPr lang="ru-RU" kern="1200" dirty="0">
              <a:solidFill>
                <a:srgbClr val="D62828"/>
              </a:solidFill>
              <a:latin typeface="FuturaDemiC"/>
              <a:ea typeface="FuturaDemiC"/>
              <a:cs typeface="FuturaDemiC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000" y="3249000"/>
            <a:ext cx="5445000" cy="29764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6450" y="2754000"/>
            <a:ext cx="9166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Результаты опросов пассажиров – доля респондентов, приобретающих товары/ услуги в переходах метрополитена (% опрошенных)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34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63740308"/>
              </p:ext>
            </p:extLst>
          </p:nvPr>
        </p:nvGraphicFramePr>
        <p:xfrm>
          <a:off x="292" y="1"/>
          <a:ext cx="175472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9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2" y="1"/>
                        <a:ext cx="175472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3"/>
            </p:custDataLst>
          </p:nvPr>
        </p:nvSpPr>
        <p:spPr bwMode="auto">
          <a:xfrm>
            <a:off x="292" y="1"/>
            <a:ext cx="175472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/>
            <a:endParaRPr lang="en-US" sz="1020" dirty="0" err="1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TextBox 120"/>
          <p:cNvSpPr txBox="1"/>
          <p:nvPr>
            <p:custDataLst>
              <p:tags r:id="rId4"/>
            </p:custDataLst>
          </p:nvPr>
        </p:nvSpPr>
        <p:spPr>
          <a:xfrm>
            <a:off x="294335" y="1179001"/>
            <a:ext cx="9376390" cy="4734438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6"/>
            </a:solidFill>
            <a:miter lim="800000"/>
            <a:headEnd/>
            <a:tailEnd/>
          </a:ln>
          <a:effectLst/>
        </p:spPr>
        <p:txBody>
          <a:bodyPr vert="horz" wrap="square" lIns="77748" tIns="77748" rIns="77748" bIns="77748" numCol="1" anchor="t" anchorCtr="0" compatLnSpc="1">
            <a:prstTxWarp prst="textNoShape">
              <a:avLst/>
            </a:prstTxWarp>
            <a:no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619" lvl="1" indent="0">
              <a:buClr>
                <a:srgbClr val="002960"/>
              </a:buClr>
              <a:buNone/>
            </a:pPr>
            <a:endParaRPr lang="ru-RU" sz="1224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McK 5. Source"/>
          <p:cNvSpPr>
            <a:spLocks noChangeArrowheads="1"/>
          </p:cNvSpPr>
          <p:nvPr/>
        </p:nvSpPr>
        <p:spPr bwMode="auto">
          <a:xfrm>
            <a:off x="131898" y="6603009"/>
            <a:ext cx="7585670" cy="16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marL="621975" indent="-621975" defTabSz="913526">
              <a:tabLst>
                <a:tab pos="625214" algn="l"/>
              </a:tabLst>
            </a:pPr>
            <a:r>
              <a:rPr lang="ru-RU" sz="10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ИСТОЧНИК: данные ГУП ММ, </a:t>
            </a:r>
            <a:r>
              <a:rPr lang="ru-RU" sz="10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МосгортрансНИИпроект</a:t>
            </a:r>
            <a:r>
              <a:rPr lang="ru-RU" sz="10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Анализ рабочей группы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6031" y="1831347"/>
            <a:ext cx="2759303" cy="47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24" dirty="0">
                <a:latin typeface="Arial" panose="020B0604020202020204" pitchFamily="34" charset="0"/>
                <a:cs typeface="Arial" panose="020B0604020202020204" pitchFamily="34" charset="0"/>
              </a:rPr>
              <a:t>Всего станции, на которых есть торговля в настоящее время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6032" y="2315176"/>
            <a:ext cx="2484689" cy="67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24" dirty="0">
                <a:latin typeface="Arial" panose="020B0604020202020204" pitchFamily="34" charset="0"/>
                <a:cs typeface="Arial" panose="020B0604020202020204" pitchFamily="34" charset="0"/>
              </a:rPr>
              <a:t>Общая текущая площадь </a:t>
            </a:r>
            <a:r>
              <a:rPr lang="ru-RU" sz="1224" dirty="0" smtClean="0">
                <a:latin typeface="Arial" panose="020B0604020202020204" pitchFamily="34" charset="0"/>
                <a:cs typeface="Arial" panose="020B0604020202020204" pitchFamily="34" charset="0"/>
              </a:rPr>
              <a:t>торговых объектов</a:t>
            </a:r>
            <a:r>
              <a:rPr lang="ru-RU" sz="1224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24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24" i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кв.м</a:t>
            </a:r>
            <a:r>
              <a:rPr lang="ru-RU" sz="1224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38887" y="1925555"/>
            <a:ext cx="444352" cy="280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24" b="1" dirty="0">
                <a:latin typeface="Arial" panose="020B0604020202020204" pitchFamily="34" charset="0"/>
                <a:cs typeface="Arial" panose="020B0604020202020204" pitchFamily="34" charset="0"/>
              </a:rPr>
              <a:t>122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45089" y="2503591"/>
            <a:ext cx="660758" cy="280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24" b="1" dirty="0">
                <a:latin typeface="Arial" panose="020B0604020202020204" pitchFamily="34" charset="0"/>
                <a:cs typeface="Arial" panose="020B0604020202020204" pitchFamily="34" charset="0"/>
              </a:rPr>
              <a:t>12 822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25443" y="1939600"/>
            <a:ext cx="357790" cy="280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24" b="1" dirty="0"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18409" y="2517637"/>
            <a:ext cx="574196" cy="280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24" b="1" dirty="0">
                <a:latin typeface="Arial" panose="020B0604020202020204" pitchFamily="34" charset="0"/>
                <a:cs typeface="Arial" panose="020B0604020202020204" pitchFamily="34" charset="0"/>
              </a:rPr>
              <a:t>8 590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24941" y="1925555"/>
            <a:ext cx="357790" cy="280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24" dirty="0"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31032" y="2503590"/>
            <a:ext cx="574196" cy="280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24" dirty="0">
                <a:latin typeface="Arial" panose="020B0604020202020204" pitchFamily="34" charset="0"/>
                <a:cs typeface="Arial" panose="020B0604020202020204" pitchFamily="34" charset="0"/>
              </a:rPr>
              <a:t>4 232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34052" y="1295723"/>
            <a:ext cx="1148467" cy="47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24" dirty="0">
                <a:latin typeface="Arial" panose="020B0604020202020204" pitchFamily="34" charset="0"/>
                <a:cs typeface="Arial" panose="020B0604020202020204" pitchFamily="34" charset="0"/>
              </a:rPr>
              <a:t>Программа 2014 года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46677" y="1282560"/>
            <a:ext cx="1148467" cy="47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24" dirty="0">
                <a:latin typeface="Arial" panose="020B0604020202020204" pitchFamily="34" charset="0"/>
                <a:cs typeface="Arial" panose="020B0604020202020204" pitchFamily="34" charset="0"/>
              </a:rPr>
              <a:t>Программа 2015 года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445489" y="1750390"/>
            <a:ext cx="769229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259817" y="1344481"/>
            <a:ext cx="594778" cy="280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24" dirty="0">
                <a:latin typeface="Arial" panose="020B0604020202020204" pitchFamily="34" charset="0"/>
                <a:cs typeface="Arial" panose="020B0604020202020204" pitchFamily="34" charset="0"/>
              </a:rPr>
              <a:t>Всего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0619" y="3591921"/>
            <a:ext cx="3119740" cy="47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24" b="1" dirty="0">
                <a:latin typeface="Arial" panose="020B0604020202020204" pitchFamily="34" charset="0"/>
                <a:cs typeface="Arial" panose="020B0604020202020204" pitchFamily="34" charset="0"/>
              </a:rPr>
              <a:t>Потенциал программы благоустройства в 2014 году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46032" y="4147080"/>
            <a:ext cx="2759303" cy="47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24" dirty="0">
                <a:latin typeface="Arial" panose="020B0604020202020204" pitchFamily="34" charset="0"/>
                <a:cs typeface="Arial" panose="020B0604020202020204" pitchFamily="34" charset="0"/>
              </a:rPr>
              <a:t>Всего по программе </a:t>
            </a:r>
          </a:p>
          <a:p>
            <a:r>
              <a:rPr lang="ru-RU" sz="1224" dirty="0">
                <a:latin typeface="Arial" panose="020B0604020202020204" pitchFamily="34" charset="0"/>
                <a:cs typeface="Arial" panose="020B0604020202020204" pitchFamily="34" charset="0"/>
              </a:rPr>
              <a:t>2014 года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46032" y="4661512"/>
            <a:ext cx="2792856" cy="4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24" dirty="0">
                <a:latin typeface="Arial" panose="020B0604020202020204" pitchFamily="34" charset="0"/>
                <a:cs typeface="Arial" panose="020B0604020202020204" pitchFamily="34" charset="0"/>
              </a:rPr>
              <a:t>В том числе с наличием </a:t>
            </a:r>
            <a:r>
              <a:rPr lang="ru-RU" sz="1224" dirty="0" smtClean="0">
                <a:latin typeface="Arial" panose="020B0604020202020204" pitchFamily="34" charset="0"/>
                <a:cs typeface="Arial" panose="020B0604020202020204" pitchFamily="34" charset="0"/>
              </a:rPr>
              <a:t>торговли на текущий момент </a:t>
            </a:r>
            <a:r>
              <a:rPr lang="ru-RU" sz="1224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24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24" i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кв.м</a:t>
            </a:r>
            <a:r>
              <a:rPr lang="ru-RU" sz="1224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ru-RU" sz="1224" i="1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6032" y="5290369"/>
            <a:ext cx="2740126" cy="4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24" dirty="0">
                <a:latin typeface="Arial" panose="020B0604020202020204" pitchFamily="34" charset="0"/>
                <a:cs typeface="Arial" panose="020B0604020202020204" pitchFamily="34" charset="0"/>
              </a:rPr>
              <a:t>Без </a:t>
            </a:r>
            <a:r>
              <a:rPr lang="ru-RU" sz="1224" dirty="0" smtClean="0">
                <a:latin typeface="Arial" panose="020B0604020202020204" pitchFamily="34" charset="0"/>
                <a:cs typeface="Arial" panose="020B0604020202020204" pitchFamily="34" charset="0"/>
              </a:rPr>
              <a:t>торговых </a:t>
            </a:r>
            <a:r>
              <a:rPr lang="ru-RU" sz="1224" dirty="0">
                <a:latin typeface="Arial" panose="020B0604020202020204" pitchFamily="34" charset="0"/>
                <a:cs typeface="Arial" panose="020B0604020202020204" pitchFamily="34" charset="0"/>
              </a:rPr>
              <a:t>площадей </a:t>
            </a:r>
            <a:r>
              <a:rPr lang="ru-RU" sz="1224" dirty="0" smtClean="0">
                <a:latin typeface="Arial" panose="020B0604020202020204" pitchFamily="34" charset="0"/>
                <a:cs typeface="Arial" panose="020B0604020202020204" pitchFamily="34" charset="0"/>
              </a:rPr>
              <a:t>на текущий момент </a:t>
            </a:r>
            <a:r>
              <a:rPr lang="ru-RU" sz="1224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24" i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кв.м</a:t>
            </a:r>
            <a:r>
              <a:rPr lang="ru-RU" sz="1224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ru-RU" sz="1224" i="1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485842" y="4240281"/>
            <a:ext cx="357790" cy="280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24" b="1" dirty="0">
                <a:latin typeface="Arial" panose="020B0604020202020204" pitchFamily="34" charset="0"/>
                <a:cs typeface="Arial" panose="020B0604020202020204" pitchFamily="34" charset="0"/>
              </a:rPr>
              <a:t>96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85842" y="4818440"/>
            <a:ext cx="357790" cy="280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24" b="1" dirty="0" smtClean="0"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endParaRPr lang="ru-RU" sz="1224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485842" y="5383691"/>
            <a:ext cx="357790" cy="280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24" b="1" dirty="0" smtClean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ru-RU" sz="1224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183601" y="4240279"/>
            <a:ext cx="574196" cy="280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24" b="1" dirty="0">
                <a:latin typeface="Arial" panose="020B0604020202020204" pitchFamily="34" charset="0"/>
                <a:cs typeface="Arial" panose="020B0604020202020204" pitchFamily="34" charset="0"/>
              </a:rPr>
              <a:t>8 590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183601" y="4819324"/>
            <a:ext cx="574196" cy="280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24" b="1" dirty="0">
                <a:latin typeface="Arial" panose="020B0604020202020204" pitchFamily="34" charset="0"/>
                <a:cs typeface="Arial" panose="020B0604020202020204" pitchFamily="34" charset="0"/>
              </a:rPr>
              <a:t>8 590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348384" y="5384574"/>
            <a:ext cx="271228" cy="280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24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100934" y="3584452"/>
            <a:ext cx="1148467" cy="47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24" dirty="0">
                <a:latin typeface="Arial" panose="020B0604020202020204" pitchFamily="34" charset="0"/>
                <a:cs typeface="Arial" panose="020B0604020202020204" pitchFamily="34" charset="0"/>
              </a:rPr>
              <a:t>Текущая площадь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235950" y="3584205"/>
            <a:ext cx="772840" cy="469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24" dirty="0">
                <a:latin typeface="Arial" panose="020B0604020202020204" pitchFamily="34" charset="0"/>
                <a:cs typeface="Arial" panose="020B0604020202020204" pitchFamily="34" charset="0"/>
              </a:rPr>
              <a:t>Всего</a:t>
            </a:r>
          </a:p>
          <a:p>
            <a:r>
              <a:rPr lang="ru-RU" sz="1224" dirty="0">
                <a:latin typeface="Arial" panose="020B0604020202020204" pitchFamily="34" charset="0"/>
                <a:cs typeface="Arial" panose="020B0604020202020204" pitchFamily="34" charset="0"/>
              </a:rPr>
              <a:t>станций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9526" y="1342961"/>
            <a:ext cx="2390436" cy="286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24" b="1" dirty="0">
                <a:latin typeface="Arial" panose="020B0604020202020204" pitchFamily="34" charset="0"/>
                <a:cs typeface="Arial" panose="020B0604020202020204" pitchFamily="34" charset="0"/>
              </a:rPr>
              <a:t>Анализ текущей ситуации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46677" y="3673910"/>
            <a:ext cx="2659448" cy="15994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24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После реализации программы реконструкции, </a:t>
            </a:r>
            <a:r>
              <a:rPr lang="ru-RU" dirty="0" smtClean="0"/>
              <a:t>торговые площади </a:t>
            </a:r>
            <a:r>
              <a:rPr lang="ru-RU" dirty="0"/>
              <a:t>будут увеличены на </a:t>
            </a:r>
            <a:br>
              <a:rPr lang="ru-RU" dirty="0"/>
            </a:br>
            <a:r>
              <a:rPr lang="en-US" dirty="0"/>
              <a:t>   ~ </a:t>
            </a:r>
            <a:r>
              <a:rPr lang="ru-RU" dirty="0"/>
              <a:t>3,7 </a:t>
            </a:r>
            <a:r>
              <a:rPr lang="ru-RU" dirty="0" err="1"/>
              <a:t>тыс.кв.м</a:t>
            </a:r>
            <a:r>
              <a:rPr lang="ru-RU" dirty="0"/>
              <a:t>.</a:t>
            </a:r>
            <a:br>
              <a:rPr lang="ru-RU" dirty="0"/>
            </a:br>
            <a:endParaRPr lang="ru-RU" dirty="0"/>
          </a:p>
          <a:p>
            <a:r>
              <a:rPr lang="ru-RU" dirty="0"/>
              <a:t>Увеличение произойдет за счет организации торговли на </a:t>
            </a:r>
            <a:r>
              <a:rPr lang="ru-RU" dirty="0" smtClean="0"/>
              <a:t>26 </a:t>
            </a:r>
            <a:r>
              <a:rPr lang="ru-RU" dirty="0"/>
              <a:t>новых станциях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5148471" y="3584450"/>
            <a:ext cx="1396628" cy="217696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37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526263" y="4240278"/>
            <a:ext cx="660758" cy="280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24" b="1" dirty="0">
                <a:latin typeface="Arial" panose="020B0604020202020204" pitchFamily="34" charset="0"/>
                <a:cs typeface="Arial" panose="020B0604020202020204" pitchFamily="34" charset="0"/>
              </a:rPr>
              <a:t>12 312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573217" y="4818439"/>
            <a:ext cx="574196" cy="280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24" b="1" dirty="0">
                <a:latin typeface="Arial" panose="020B0604020202020204" pitchFamily="34" charset="0"/>
                <a:cs typeface="Arial" panose="020B0604020202020204" pitchFamily="34" charset="0"/>
              </a:rPr>
              <a:t>8 638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573218" y="5384575"/>
            <a:ext cx="574196" cy="280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24" b="1" dirty="0">
                <a:latin typeface="Arial" panose="020B0604020202020204" pitchFamily="34" charset="0"/>
                <a:cs typeface="Arial" panose="020B0604020202020204" pitchFamily="34" charset="0"/>
              </a:rPr>
              <a:t>3 674</a:t>
            </a: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571830" y="4147079"/>
            <a:ext cx="5973268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205449" y="3627078"/>
            <a:ext cx="1339648" cy="414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20" b="1" i="1" dirty="0">
                <a:latin typeface="Arial" panose="020B0604020202020204" pitchFamily="34" charset="0"/>
                <a:cs typeface="Arial" panose="020B0604020202020204" pitchFamily="34" charset="0"/>
              </a:rPr>
              <a:t>После реконструкции</a:t>
            </a:r>
          </a:p>
        </p:txBody>
      </p:sp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276312" y="189000"/>
            <a:ext cx="9317829" cy="969496"/>
          </a:xfrm>
          <a:ln w="3175">
            <a:miter lim="400000"/>
          </a:ln>
        </p:spPr>
        <p:txBody>
          <a:bodyPr wrap="square" lIns="0" tIns="0" rIns="0" bIns="0" anchor="t" anchorCtr="0">
            <a:spAutoFit/>
          </a:bodyPr>
          <a:lstStyle/>
          <a:p>
            <a:r>
              <a:rPr lang="ru-RU" kern="1200" dirty="0" smtClean="0">
                <a:solidFill>
                  <a:srgbClr val="D62828"/>
                </a:solidFill>
                <a:latin typeface="FuturaDemiC"/>
                <a:ea typeface="FuturaDemiC"/>
                <a:cs typeface="FuturaDemiC"/>
              </a:rPr>
              <a:t>В результате реализации программы благоустройства количество рабочих мест, задействованных в торговле, не сократится, а увеличится за счет новых станций</a:t>
            </a:r>
            <a:endParaRPr lang="ru-RU" kern="1200" dirty="0">
              <a:solidFill>
                <a:srgbClr val="D62828"/>
              </a:solidFill>
              <a:latin typeface="FuturaDemiC"/>
              <a:ea typeface="FuturaDemiC"/>
              <a:cs typeface="FuturaDemiC"/>
            </a:endParaRPr>
          </a:p>
        </p:txBody>
      </p:sp>
    </p:spTree>
    <p:extLst>
      <p:ext uri="{BB962C8B-B14F-4D97-AF65-F5344CB8AC3E}">
        <p14:creationId xmlns:p14="http://schemas.microsoft.com/office/powerpoint/2010/main" val="285888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08993690"/>
              </p:ext>
            </p:extLst>
          </p:nvPr>
        </p:nvGraphicFramePr>
        <p:xfrm>
          <a:off x="292" y="1"/>
          <a:ext cx="175472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2" y="1"/>
                        <a:ext cx="175472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76312" y="234000"/>
            <a:ext cx="9317829" cy="646331"/>
          </a:xfrm>
          <a:ln w="3175">
            <a:miter lim="400000"/>
          </a:ln>
        </p:spPr>
        <p:txBody>
          <a:bodyPr wrap="square" lIns="0" tIns="0" rIns="0" bIns="0" anchor="t" anchorCtr="0">
            <a:spAutoFit/>
          </a:bodyPr>
          <a:lstStyle/>
          <a:p>
            <a:r>
              <a:rPr lang="ru-RU" kern="1200" dirty="0" smtClean="0">
                <a:solidFill>
                  <a:srgbClr val="D62828"/>
                </a:solidFill>
                <a:latin typeface="FuturaDemiC"/>
                <a:ea typeface="FuturaDemiC"/>
                <a:cs typeface="FuturaDemiC"/>
              </a:rPr>
              <a:t>Существующие проблемы текущей модели организации торговли в </a:t>
            </a:r>
            <a:r>
              <a:rPr lang="ru-RU" kern="1200" dirty="0">
                <a:solidFill>
                  <a:srgbClr val="D62828"/>
                </a:solidFill>
                <a:latin typeface="FuturaDemiC"/>
                <a:ea typeface="FuturaDemiC"/>
                <a:cs typeface="FuturaDemiC"/>
              </a:rPr>
              <a:t>М</a:t>
            </a:r>
            <a:r>
              <a:rPr lang="ru-RU" kern="1200" dirty="0" smtClean="0">
                <a:solidFill>
                  <a:srgbClr val="D62828"/>
                </a:solidFill>
                <a:latin typeface="FuturaDemiC"/>
                <a:ea typeface="FuturaDemiC"/>
                <a:cs typeface="FuturaDemiC"/>
              </a:rPr>
              <a:t>етрополитене</a:t>
            </a:r>
            <a:endParaRPr lang="ru-RU" kern="1200" dirty="0">
              <a:solidFill>
                <a:srgbClr val="D62828"/>
              </a:solidFill>
              <a:latin typeface="FuturaDemiC"/>
              <a:ea typeface="FuturaDemiC"/>
              <a:cs typeface="FuturaDemiC"/>
            </a:endParaRPr>
          </a:p>
        </p:txBody>
      </p:sp>
      <p:sp>
        <p:nvSpPr>
          <p:cNvPr id="11" name="Rectangle 3"/>
          <p:cNvSpPr txBox="1"/>
          <p:nvPr/>
        </p:nvSpPr>
        <p:spPr>
          <a:xfrm>
            <a:off x="453000" y="1180572"/>
            <a:ext cx="9051141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>
              <a:buClr>
                <a:srgbClr val="002960"/>
              </a:buClr>
            </a:pPr>
            <a:r>
              <a:rPr lang="ru-RU" sz="1400" dirty="0" smtClean="0"/>
              <a:t>Сложившаяся модель организации торговли в </a:t>
            </a:r>
            <a:r>
              <a:rPr lang="ru-RU" sz="1400" dirty="0" err="1" smtClean="0"/>
              <a:t>подуличных</a:t>
            </a:r>
            <a:r>
              <a:rPr lang="ru-RU" sz="1400" dirty="0" smtClean="0"/>
              <a:t> переходах - это бизнес, который образовался в 90-е годы и занял свою нишу. Суть бизнеса - аренда и пересдача в последующую субаренду торговых площадей для торговцев.  60% площадей в </a:t>
            </a:r>
            <a:r>
              <a:rPr lang="ru-RU" sz="1400" dirty="0" err="1" smtClean="0"/>
              <a:t>подуличных</a:t>
            </a:r>
            <a:r>
              <a:rPr lang="ru-RU" sz="1400" dirty="0" smtClean="0"/>
              <a:t> переходах метро арендуют и затем пересдают в субаренду 4 компании.</a:t>
            </a:r>
          </a:p>
          <a:p>
            <a:pPr marL="1587" lvl="1" indent="0">
              <a:buClr>
                <a:srgbClr val="002960"/>
              </a:buClr>
              <a:buNone/>
            </a:pPr>
            <a:endParaRPr lang="ru-RU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87" lvl="1" indent="0">
              <a:buClr>
                <a:srgbClr val="002960"/>
              </a:buClr>
              <a:buNone/>
            </a:pPr>
            <a:r>
              <a:rPr lang="ru-RU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Незащищенные индивидуальные предприниматели и малый бизнес</a:t>
            </a:r>
            <a:endParaRPr lang="ru-RU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002960"/>
              </a:buClr>
            </a:pP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Компании-арендаторы завышают </a:t>
            </a:r>
            <a:r>
              <a:rPr lang="ru-RU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субарендные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ставки, </a:t>
            </a:r>
            <a:r>
              <a:rPr lang="ru-RU" sz="1400" dirty="0" smtClean="0"/>
              <a:t>пересдавая площади конечным субарендаторам </a:t>
            </a:r>
            <a:r>
              <a:rPr lang="ru-RU" sz="1400" dirty="0"/>
              <a:t>по ценам 35-90 тыс. руб. в месяц </a:t>
            </a:r>
            <a:r>
              <a:rPr lang="ru-RU" sz="1400" dirty="0" smtClean="0"/>
              <a:t>/ 1кв.м.(источник: сайт </a:t>
            </a:r>
            <a:r>
              <a:rPr lang="en-US" sz="1400" dirty="0" err="1"/>
              <a:t>arendametro</a:t>
            </a:r>
            <a:r>
              <a:rPr lang="ru-RU" sz="1400" dirty="0"/>
              <a:t>.</a:t>
            </a:r>
            <a:r>
              <a:rPr lang="en-US" sz="1400" dirty="0" err="1"/>
              <a:t>ru</a:t>
            </a:r>
            <a:r>
              <a:rPr lang="ru-RU" sz="1400" dirty="0"/>
              <a:t>) в то время как </a:t>
            </a:r>
            <a:r>
              <a:rPr lang="ru-RU" sz="1400" dirty="0" smtClean="0"/>
              <a:t>метрополитен </a:t>
            </a:r>
            <a:r>
              <a:rPr lang="ru-RU" sz="1400" dirty="0"/>
              <a:t>получает в среднем </a:t>
            </a:r>
            <a:r>
              <a:rPr lang="ru-RU" sz="1400" dirty="0" smtClean="0"/>
              <a:t>10,5 </a:t>
            </a:r>
            <a:r>
              <a:rPr lang="ru-RU" sz="1400" dirty="0"/>
              <a:t>тыс. руб. </a:t>
            </a:r>
            <a:endParaRPr lang="ru-RU" sz="1400" dirty="0" smtClean="0"/>
          </a:p>
          <a:p>
            <a:pPr lvl="1">
              <a:buClr>
                <a:srgbClr val="002960"/>
              </a:buClr>
            </a:pPr>
            <a:r>
              <a:rPr lang="ru-RU" sz="1400" dirty="0" smtClean="0"/>
              <a:t>Арендаторами до субарендаторов не доводится достоверная информация о сроках начала ремонтных работ. При этом в метрополитене контакты субарендаторов, необходимые для полноценного информирования, отсутствуют. </a:t>
            </a:r>
          </a:p>
          <a:p>
            <a:pPr marL="1587" lvl="1" indent="0">
              <a:buClr>
                <a:srgbClr val="002960"/>
              </a:buClr>
              <a:buNone/>
            </a:pPr>
            <a:endParaRPr lang="ru-RU" sz="1400" dirty="0"/>
          </a:p>
          <a:p>
            <a:pPr marL="1587" lvl="1" indent="0">
              <a:buClr>
                <a:srgbClr val="002960"/>
              </a:buClr>
              <a:buNone/>
            </a:pPr>
            <a:r>
              <a:rPr lang="ru-RU" sz="1400" b="1" dirty="0" smtClean="0"/>
              <a:t>Незащищенные потребители</a:t>
            </a:r>
            <a:endParaRPr lang="ru-RU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002960"/>
              </a:buClr>
            </a:pP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у </a:t>
            </a:r>
            <a:r>
              <a:rPr lang="ru-RU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метрополитена 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механизмов контроля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конечными арендаторами сказывается на качестве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предлагаемого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товара.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002960"/>
              </a:buClr>
            </a:pP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Текущая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торговля в метрополитене сопряжена с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правонарушениями.  </a:t>
            </a:r>
            <a:r>
              <a:rPr lang="ru-RU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Роспотребнадзор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ходе проверок на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ряде станций в 1-м кв. 2015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 выявил ряд случаев торговли контрафактными товарами и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нарушения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санитарно-эпидемиологических норм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315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277" name="Rectangle 45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9814926"/>
              </p:ext>
            </p:extLst>
          </p:nvPr>
        </p:nvGraphicFramePr>
        <p:xfrm>
          <a:off x="292" y="1"/>
          <a:ext cx="175472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3" name="think-cell Slide" r:id="rId6" imgW="0" imgH="0" progId="TCLayout.ActiveDocument.1">
                  <p:embed/>
                </p:oleObj>
              </mc:Choice>
              <mc:Fallback>
                <p:oleObj name="think-cell Slide" r:id="rId6" imgW="0" imgH="0" progId="TCLayout.ActiveDocument.1">
                  <p:embed/>
                  <p:pic>
                    <p:nvPicPr>
                      <p:cNvPr id="0" name="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" y="1"/>
                        <a:ext cx="175472" cy="1619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76" name="Rectangle 44" hidden="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92" y="1"/>
            <a:ext cx="175472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anchor="ctr" anchorCtr="0">
            <a:noAutofit/>
          </a:bodyPr>
          <a:lstStyle/>
          <a:p>
            <a:pPr algn="ctr"/>
            <a:endParaRPr lang="ru-RU" sz="1224" b="1">
              <a:latin typeface="Arial"/>
              <a:ea typeface="SimSun"/>
              <a:sym typeface="Arial"/>
            </a:endParaRPr>
          </a:p>
        </p:txBody>
      </p:sp>
      <p:cxnSp>
        <p:nvCxnSpPr>
          <p:cNvPr id="14" name="Прямая со стрелкой 13"/>
          <p:cNvCxnSpPr>
            <a:stCxn id="18" idx="3"/>
            <a:endCxn id="3" idx="1"/>
          </p:cNvCxnSpPr>
          <p:nvPr/>
        </p:nvCxnSpPr>
        <p:spPr>
          <a:xfrm>
            <a:off x="2356170" y="1798797"/>
            <a:ext cx="107039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743093" y="2280369"/>
            <a:ext cx="2759907" cy="286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24" b="1" dirty="0">
                <a:latin typeface="Arial" panose="020B0604020202020204" pitchFamily="34" charset="0"/>
                <a:cs typeface="Arial" panose="020B0604020202020204" pitchFamily="34" charset="0"/>
              </a:rPr>
              <a:t>Прямой </a:t>
            </a:r>
            <a:r>
              <a:rPr lang="ru-RU" sz="1224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договор </a:t>
            </a:r>
            <a:r>
              <a:rPr lang="ru-RU" sz="1224" b="1" dirty="0">
                <a:latin typeface="Arial" panose="020B0604020202020204" pitchFamily="34" charset="0"/>
                <a:cs typeface="Arial" panose="020B0604020202020204" pitchFamily="34" charset="0"/>
              </a:rPr>
              <a:t>аренды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26568" y="1359000"/>
            <a:ext cx="1084298" cy="879594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2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Розничные операторы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390705" y="1359002"/>
            <a:ext cx="965465" cy="879593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37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2883000" y="1798798"/>
            <a:ext cx="3586" cy="48157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41613" y="1470398"/>
            <a:ext cx="814557" cy="671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3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ГУП ММ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263000" y="4043229"/>
            <a:ext cx="4168543" cy="1410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930" indent="-174930">
              <a:buFont typeface="Arial" panose="020B0604020202020204" pitchFamily="34" charset="0"/>
              <a:buChar char="•"/>
            </a:pPr>
            <a:r>
              <a:rPr lang="ru-RU" sz="1428" dirty="0" smtClean="0">
                <a:latin typeface="Arial" panose="020B0604020202020204" pitchFamily="34" charset="0"/>
                <a:cs typeface="Arial" panose="020B0604020202020204" pitchFamily="34" charset="0"/>
              </a:rPr>
              <a:t>Запрет </a:t>
            </a:r>
            <a:r>
              <a:rPr lang="ru-RU" sz="1428" dirty="0">
                <a:latin typeface="Arial" panose="020B0604020202020204" pitchFamily="34" charset="0"/>
                <a:cs typeface="Arial" panose="020B0604020202020204" pitchFamily="34" charset="0"/>
              </a:rPr>
              <a:t>на сдачу в субаренду</a:t>
            </a:r>
          </a:p>
          <a:p>
            <a:pPr marL="174930" indent="-174930">
              <a:buFont typeface="Arial" panose="020B0604020202020204" pitchFamily="34" charset="0"/>
              <a:buChar char="•"/>
            </a:pPr>
            <a:r>
              <a:rPr lang="ru-RU" sz="1428" dirty="0">
                <a:latin typeface="Arial" panose="020B0604020202020204" pitchFamily="34" charset="0"/>
                <a:cs typeface="Arial" panose="020B0604020202020204" pitchFamily="34" charset="0"/>
              </a:rPr>
              <a:t>Ежегодная индексация ставки аренды по инфляции </a:t>
            </a:r>
          </a:p>
          <a:p>
            <a:pPr marL="174930" indent="-174930">
              <a:buFont typeface="Arial" panose="020B0604020202020204" pitchFamily="34" charset="0"/>
              <a:buChar char="•"/>
            </a:pPr>
            <a:r>
              <a:rPr lang="ru-RU" sz="1428" dirty="0">
                <a:latin typeface="Arial" panose="020B0604020202020204" pitchFamily="34" charset="0"/>
                <a:cs typeface="Arial" panose="020B0604020202020204" pitchFamily="34" charset="0"/>
              </a:rPr>
              <a:t>Установленные требования по эксплуатации объектов и зон тяготения</a:t>
            </a:r>
          </a:p>
          <a:p>
            <a:pPr marL="174930" indent="-174930">
              <a:buFont typeface="Arial" panose="020B0604020202020204" pitchFamily="34" charset="0"/>
              <a:buChar char="•"/>
            </a:pPr>
            <a:r>
              <a:rPr lang="ru-RU" sz="1428" dirty="0">
                <a:latin typeface="Arial" panose="020B0604020202020204" pitchFamily="34" charset="0"/>
                <a:cs typeface="Arial" panose="020B0604020202020204" pitchFamily="34" charset="0"/>
              </a:rPr>
              <a:t>Срок действия </a:t>
            </a:r>
            <a:r>
              <a:rPr lang="ru-RU" sz="1428" dirty="0" smtClean="0">
                <a:latin typeface="Arial" panose="020B0604020202020204" pitchFamily="34" charset="0"/>
                <a:cs typeface="Arial" panose="020B0604020202020204" pitchFamily="34" charset="0"/>
              </a:rPr>
              <a:t>договора - 3 года </a:t>
            </a:r>
            <a:endParaRPr lang="ru-RU" sz="142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Стрелка вниз 39"/>
          <p:cNvSpPr/>
          <p:nvPr/>
        </p:nvSpPr>
        <p:spPr>
          <a:xfrm flipV="1">
            <a:off x="994014" y="2709000"/>
            <a:ext cx="3899546" cy="1036801"/>
          </a:xfrm>
          <a:prstGeom prst="downArrow">
            <a:avLst/>
          </a:prstGeom>
          <a:solidFill>
            <a:schemeClr val="accent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37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970860" y="2978268"/>
            <a:ext cx="2058199" cy="766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28" b="1" dirty="0">
                <a:latin typeface="Arial" panose="020B0604020202020204" pitchFamily="34" charset="0"/>
                <a:cs typeface="Arial" panose="020B0604020202020204" pitchFamily="34" charset="0"/>
              </a:rPr>
              <a:t>Принципиальные условия </a:t>
            </a:r>
          </a:p>
          <a:p>
            <a:pPr algn="ctr"/>
            <a:r>
              <a:rPr lang="ru-RU" sz="1428" b="1" dirty="0">
                <a:latin typeface="Arial" panose="020B0604020202020204" pitchFamily="34" charset="0"/>
                <a:cs typeface="Arial" panose="020B0604020202020204" pitchFamily="34" charset="0"/>
              </a:rPr>
              <a:t>Договора аренды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312" y="279401"/>
            <a:ext cx="9317829" cy="646331"/>
          </a:xfrm>
          <a:ln w="3175">
            <a:miter lim="400000"/>
          </a:ln>
        </p:spPr>
        <p:txBody>
          <a:bodyPr wrap="square" lIns="0" tIns="0" rIns="0" bIns="0" anchor="t" anchorCtr="0">
            <a:spAutoFit/>
          </a:bodyPr>
          <a:lstStyle/>
          <a:p>
            <a:r>
              <a:rPr lang="ru-RU" kern="1200" dirty="0" smtClean="0">
                <a:solidFill>
                  <a:srgbClr val="D62828"/>
                </a:solidFill>
                <a:latin typeface="FuturaDemiC"/>
                <a:ea typeface="FuturaDemiC"/>
                <a:cs typeface="FuturaDemiC"/>
              </a:rPr>
              <a:t>Новый </a:t>
            </a:r>
            <a:r>
              <a:rPr lang="ru-RU" kern="1200" dirty="0">
                <a:solidFill>
                  <a:srgbClr val="D62828"/>
                </a:solidFill>
                <a:latin typeface="FuturaDemiC"/>
                <a:ea typeface="FuturaDemiC"/>
                <a:cs typeface="FuturaDemiC"/>
              </a:rPr>
              <a:t>подход к управлению арендой торговых </a:t>
            </a:r>
            <a:r>
              <a:rPr lang="ru-RU" kern="1200" dirty="0" smtClean="0">
                <a:solidFill>
                  <a:srgbClr val="D62828"/>
                </a:solidFill>
                <a:latin typeface="FuturaDemiC"/>
                <a:ea typeface="FuturaDemiC"/>
                <a:cs typeface="FuturaDemiC"/>
              </a:rPr>
              <a:t>объектов исключает возможность сдачи торговых точек в субаренду</a:t>
            </a:r>
            <a:endParaRPr lang="ru-RU" kern="1200" dirty="0">
              <a:solidFill>
                <a:srgbClr val="D62828"/>
              </a:solidFill>
              <a:latin typeface="FuturaDemiC"/>
              <a:ea typeface="FuturaDemiC"/>
              <a:cs typeface="FuturaDemiC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58000" y="1809000"/>
            <a:ext cx="2659448" cy="327628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24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После </a:t>
            </a:r>
            <a:r>
              <a:rPr lang="ru-RU" dirty="0"/>
              <a:t>реализации программы </a:t>
            </a:r>
            <a:r>
              <a:rPr lang="ru-RU" dirty="0" smtClean="0"/>
              <a:t>благоустройства, право аренды торговых площадей будет разыграно на открытом аукционе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 участию приглашаются все желающие представители бизнеса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</a:rPr>
              <a:t>Аукционы будут объявлены на официальных торговых площадках, </a:t>
            </a:r>
            <a:r>
              <a:rPr lang="ru-RU" sz="1200" dirty="0" smtClean="0">
                <a:solidFill>
                  <a:schemeClr val="bg1"/>
                </a:solidFill>
              </a:rPr>
              <a:t>размещающих </a:t>
            </a:r>
            <a:r>
              <a:rPr lang="ru-RU" sz="1200" dirty="0">
                <a:solidFill>
                  <a:schemeClr val="bg1"/>
                </a:solidFill>
              </a:rPr>
              <a:t>конкурсные процедуры по 223-ФЗ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090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S" val="1,2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vNz8Ecdf0SsXdZsIRYCzw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tQchY7e0CLzN4t5vXaP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tQchY7e0CLzN4t5vXaP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tQchY7e0CLzN4t5vXaP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tQchY7e0CLzN4t5vXaP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tQchY7e0CLzN4t5vXaP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tQchY7e0CLzN4t5vXaP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tQchY7e0CLzN4t5vXaP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tQchY7e0CLzN4t5vXaP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tQchY7e0CLzN4t5vXaP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tQchY7e0CLzN4t5vXaP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jEe7YRbt0eu1kvJXrz9sQ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tQchY7e0CLzN4t5vXaP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tQchY7e0CLzN4t5vXaP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tQchY7e0CLzN4t5vXaP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tQchY7e0CLzN4t5vXaP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tQchY7e0CLzN4t5vXaP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tQchY7e0CLzN4t5vXaP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tQchY7e0CLzN4t5vXaP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tQchY7e0CLzN4t5vXaP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tQchY7e0CLzN4t5vXaPA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tQchY7e0CLzN4t5vXaP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FNdppg_p06oIAkRJSq9ww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tQchY7e0CLzN4t5vXaPA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tQchY7e0CLzN4t5vXaP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5WHzCX4XkmMIGdWMfyU2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vt1bCTZkSRsnjd_m_dn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r6ikU7uw0yfvGZcqKgkY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h_5ckuyEUq9JlBxBlzCv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IFdaGeZo0qr6NIiAOAKs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xr_6wccdU6KoJr_DIVYN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yX6v3vh0mRLB1pbDGst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6ha97Zcmk2_wc06R1tUW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cJ8Tt936k63TZJrKebtl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MKl1ZEcV0Ovn3yrNSLC1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upqqbquq06BBNrNh6DLV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JuxuDQnUOejztrGSbTQ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lpIaGJdD0i4bqe2J84eS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1muPeyjkqFEGbfHkeI.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XW463T50eKaJK4Dri3.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.q2henNYUSPP4B0w795q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p_nD2XR9UivMFDp.wU7O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vNz8Ecdf0SsXdZsIRYCz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jEe7YRbt0eu1kvJXrz9s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FNdppg_p06oIAkRJSq9w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5WHzCX4XkmMIGdWMfyU2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vt1bCTZkSRsnjd_m_dn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r6ikU7uw0yfvGZcqKgkY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h_5ckuyEUq9JlBxBlzCv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IFdaGeZo0qr6NIiAOAKs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xr_6wccdU6KoJr_DIVYN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yX6v3vh0mRLB1pbDGst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6ha97Zcmk2_wc06R1tUW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cJ8Tt936k63TZJrKebtl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MKl1ZEcV0Ovn3yrNSLC1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upqqbquq06BBNrNh6DLV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JuxuDQnUOejztrGSbTQQ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lpIaGJdD0i4bqe2J84eS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7FlFylacUGVLMLMwOlJM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82g5aPGr0.63SmPNHpUH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HMlQNMWwEuHRWF4CQrNf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kRY820HuEGfxXMY1fKK9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kRY820HuEGfxXMY1fKK9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hdSVfEUwUS9zu9rN8JxT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VIvUrLa2EuWzJDHIu2X1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xgEQdzEk6qlPzAE6MSK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xgEQdzEk6qlPzAE6MSKg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kRY820HuEGfxXMY1fKK9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1muPeyjkqFEGbfHkeI.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xgEQdzEk6qlPzAE6MSKg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HMlQNMWwEuHRWF4CQrNfQ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kRY820HuEGfxXMY1fKK9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hdSVfEUwUS9zu9rN8JxT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hdSVfEUwUS9zu9rN8JxT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_wGbaIECEqodJovmX1ds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_wGbaIECEqodJovmX1ds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_wGbaIECEqodJovmX1ds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hdSVfEUwUS9zu9rN8JxT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XW463T50eKaJK4Dri3.w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uDi3jfooEi.EGLQ6UTuP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Cv1JjtiDUGvbon4zS7.kA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.q2henNYUSPP4B0w795q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8Kd9pOIuEiuaECXMkMS0A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HJX9Pn.Yk64N2RSFa.6w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MVWRfRrekCb169AtGYHXQ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BAMTdw70W.Fsflot5DH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uDi3jfooEi.EGLQ6UTuPw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tQchY7e0CLzN4t5vXaPA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tQchY7e0CLzN4t5vXaPA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tQchY7e0CLzN4t5vXaPA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tQchY7e0CLzN4t5vXaP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p_nD2XR9UivMFDp.wU7OA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tQchY7e0CLzN4t5vXaP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tQchY7e0CLzN4t5vXaPA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tQchY7e0CLzN4t5vXaPA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tQchY7e0CLzN4t5vXaPA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tQchY7e0CLzN4t5vXaPA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tQchY7e0CLzN4t5vXaP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tQchY7e0CLzN4t5vXaPA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tQchY7e0CLzN4t5vXaPA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tQchY7e0CLzN4t5vXaPA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tQchY7e0CLzN4t5vXaPA"/>
</p:tagLst>
</file>

<file path=ppt/theme/theme1.xml><?xml version="1.0" encoding="utf-8"?>
<a:theme xmlns:a="http://schemas.openxmlformats.org/drawingml/2006/main" name="blank">
  <a:themeElements>
    <a:clrScheme name="Custom 43">
      <a:dk1>
        <a:srgbClr val="151515"/>
      </a:dk1>
      <a:lt1>
        <a:srgbClr val="FFFFFF"/>
      </a:lt1>
      <a:dk2>
        <a:srgbClr val="002960"/>
      </a:dk2>
      <a:lt2>
        <a:srgbClr val="FFFFFF"/>
      </a:lt2>
      <a:accent1>
        <a:srgbClr val="FFFFFF"/>
      </a:accent1>
      <a:accent2>
        <a:srgbClr val="BFBFBF"/>
      </a:accent2>
      <a:accent3>
        <a:srgbClr val="F38B00"/>
      </a:accent3>
      <a:accent4>
        <a:srgbClr val="D9272E"/>
      </a:accent4>
      <a:accent5>
        <a:srgbClr val="FF6600"/>
      </a:accent5>
      <a:accent6>
        <a:srgbClr val="808080"/>
      </a:accent6>
      <a:hlink>
        <a:srgbClr val="0066CC"/>
      </a:hlink>
      <a:folHlink>
        <a:srgbClr val="00296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Firm Format - Russian">
  <a:themeElements>
    <a:clrScheme name="Custom 48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F2C100"/>
      </a:accent1>
      <a:accent2>
        <a:srgbClr val="D6D6D6"/>
      </a:accent2>
      <a:accent3>
        <a:srgbClr val="215BDD"/>
      </a:accent3>
      <a:accent4>
        <a:srgbClr val="C41A00"/>
      </a:accent4>
      <a:accent5>
        <a:srgbClr val="FF6600"/>
      </a:accent5>
      <a:accent6>
        <a:srgbClr val="808080"/>
      </a:accent6>
      <a:hlink>
        <a:srgbClr val="215BDD"/>
      </a:hlink>
      <a:folHlink>
        <a:srgbClr val="C41A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Firm Format - Russian">
  <a:themeElements>
    <a:clrScheme name="Custom 48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F2C100"/>
      </a:accent1>
      <a:accent2>
        <a:srgbClr val="D6D6D6"/>
      </a:accent2>
      <a:accent3>
        <a:srgbClr val="215BDD"/>
      </a:accent3>
      <a:accent4>
        <a:srgbClr val="C41A00"/>
      </a:accent4>
      <a:accent5>
        <a:srgbClr val="FF6600"/>
      </a:accent5>
      <a:accent6>
        <a:srgbClr val="808080"/>
      </a:accent6>
      <a:hlink>
        <a:srgbClr val="215BDD"/>
      </a:hlink>
      <a:folHlink>
        <a:srgbClr val="C41A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D0D0D0"/>
      </a:accent2>
      <a:accent3>
        <a:srgbClr val="FFFFFF"/>
      </a:accent3>
      <a:accent4>
        <a:srgbClr val="000000"/>
      </a:accent4>
      <a:accent5>
        <a:srgbClr val="FFFFFF"/>
      </a:accent5>
      <a:accent6>
        <a:srgbClr val="BCBCBC"/>
      </a:accent6>
      <a:hlink>
        <a:srgbClr val="90909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4155</TotalTime>
  <Words>1909</Words>
  <Application>Microsoft Office PowerPoint</Application>
  <PresentationFormat>Лист A4 (210x297 мм)</PresentationFormat>
  <Paragraphs>435</Paragraphs>
  <Slides>14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SimSun</vt:lpstr>
      <vt:lpstr>Arial</vt:lpstr>
      <vt:lpstr>FuturaDemiC</vt:lpstr>
      <vt:lpstr>Wingdings</vt:lpstr>
      <vt:lpstr>blank</vt:lpstr>
      <vt:lpstr>2_Firm Format - Russian</vt:lpstr>
      <vt:lpstr>3_Firm Format - Russian</vt:lpstr>
      <vt:lpstr>think-cell Slide</vt:lpstr>
      <vt:lpstr>Программа благоустройства вестибюлей станций метрополитена и подземных пешеходных переходов</vt:lpstr>
      <vt:lpstr>Предпосылки для проведения программы благоустройства в подуличных переходах метрополитена</vt:lpstr>
      <vt:lpstr>В 2014-16 гг. будут благоустроены вестибюли и подуличные переходы всех станций Московского метрополитена</vt:lpstr>
      <vt:lpstr>Для модернизации облика подуличных переходов при проведении ремонтных работ была разработана Архитектурная концепция</vt:lpstr>
      <vt:lpstr>При проведении проектных работ определялась степень изношенности и объем работ по каждой станции</vt:lpstr>
      <vt:lpstr>Торговая деятельность в Метрополитене</vt:lpstr>
      <vt:lpstr>В результате реализации программы благоустройства количество рабочих мест, задействованных в торговле, не сократится, а увеличится за счет новых станций</vt:lpstr>
      <vt:lpstr>Существующие проблемы текущей модели организации торговли в Метрополитене</vt:lpstr>
      <vt:lpstr>Новый подход к управлению арендой торговых объектов исключает возможность сдачи торговых точек в субаренду</vt:lpstr>
      <vt:lpstr>В результате реализации программы благоустройства подземных пешеходных переходов и вестибюлей изменится внешний вид торговых площадей</vt:lpstr>
      <vt:lpstr>Для обеспечения информационной прозрачности и поддержки малого бизнеса – текущих субарендаторов в переходах, Департаментом транспорта совместно с ГБУ «Малый бизнес Москвы» 26.03.2015 запущена специальная программа поддержки</vt:lpstr>
      <vt:lpstr>Статус работ по благоустройству вестибюлей станций метро и прилегающих к ним подземных пешеходных переходов на 21.04.2015</vt:lpstr>
      <vt:lpstr>Статус работ по благоустройству вестибюлей станций метро и прилегающих к ним подземных пешеходных переходов на 21.04.2015</vt:lpstr>
      <vt:lpstr>График программы благоустройства вестибюлей и подуличных переходов станций метрополитена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Белов Алексей Иванович</dc:creator>
  <cp:lastModifiedBy>Де Блейсио Наталья Витальевна</cp:lastModifiedBy>
  <cp:revision>231</cp:revision>
  <cp:lastPrinted>2015-04-22T13:34:36Z</cp:lastPrinted>
  <dcterms:created xsi:type="dcterms:W3CDTF">2014-09-05T08:11:17Z</dcterms:created>
  <dcterms:modified xsi:type="dcterms:W3CDTF">2015-04-23T13:54:49Z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le">
    <vt:lpwstr>Title</vt:lpwstr>
  </property>
  <property fmtid="{D5CDD505-2E9C-101B-9397-08002B2CF9AE}" pid="3" name="Final">
    <vt:bool>false</vt:bool>
  </property>
  <property fmtid="{D5CDD505-2E9C-101B-9397-08002B2CF9AE}" pid="4" name="Event">
    <vt:lpwstr/>
  </property>
  <property fmtid="{D5CDD505-2E9C-101B-9397-08002B2CF9AE}" pid="5" name="Delivery Date">
    <vt:lpwstr>Date</vt:lpwstr>
  </property>
  <property fmtid="{D5CDD505-2E9C-101B-9397-08002B2CF9AE}" pid="6" name="docid">
    <vt:lpwstr/>
  </property>
  <property fmtid="{D5CDD505-2E9C-101B-9397-08002B2CF9AE}" pid="7" name="Office2010EditCount">
    <vt:lpwstr>1</vt:lpwstr>
  </property>
  <property fmtid="{D5CDD505-2E9C-101B-9397-08002B2CF9AE}" pid="8" name="Office2003EditCount">
    <vt:lpwstr>0</vt:lpwstr>
  </property>
  <property fmtid="{D5CDD505-2E9C-101B-9397-08002B2CF9AE}" pid="9" name="LastEditedOfficeVersion">
    <vt:lpwstr>Office2010</vt:lpwstr>
  </property>
  <property fmtid="{D5CDD505-2E9C-101B-9397-08002B2CF9AE}" pid="10" name="Office2010WasSaved">
    <vt:lpwstr>1</vt:lpwstr>
  </property>
</Properties>
</file>