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2192000" cy="6858000"/>
  <p:notesSz cx="6858000" cy="9144000"/>
  <p:embeddedFontLst>
    <p:embeddedFont>
      <p:font typeface="Arial Black" panose="020B0A04020102020204" pitchFamily="34" charset="0"/>
      <p:regular r:id="rId29"/>
      <p:bold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Никифоров Илья Александрович" initials="НИА" lastIdx="1" clrIdx="0">
    <p:extLst>
      <p:ext uri="{19B8F6BF-5375-455C-9EA6-DF929625EA0E}">
        <p15:presenceInfo xmlns:p15="http://schemas.microsoft.com/office/powerpoint/2012/main" userId="S-1-5-21-2172425313-1441218945-3305235034-359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9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4-26T13:43:41.356" idx="1">
    <p:pos x="2540" y="2658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  <p:sp>
        <p:nvSpPr>
          <p:cNvPr id="239" name="Google Shape;23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1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825" tIns="44900" rIns="89825" bIns="44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7388"/>
            <a:ext cx="6092825" cy="34274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" name="Google Shape;55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6" name="Google Shape;576;p23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-76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</a:pPr>
            <a:r>
              <a:rPr lang="es-A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Foto ciclovia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7" name="Google Shape;577;p23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s-A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" name="Google Shape;59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" name="Google Shape;604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" name="Google Shape;610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25" tIns="91525" rIns="91525" bIns="91525" anchor="t" anchorCtr="0">
            <a:noAutofit/>
          </a:bodyPr>
          <a:lstStyle/>
          <a:p>
            <a:pPr marL="0" marR="0" lvl="0" indent="-76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</a:pPr>
            <a:r>
              <a:rPr lang="es-A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REFERENCIAS: “EXISTING NETWORK” “CORRIDOR UNDER CONSTRUCTION” “PLANNED CORRIDOR”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25" tIns="91525" rIns="91525" bIns="91525" anchor="t" anchorCtr="0">
            <a:noAutofit/>
          </a:bodyPr>
          <a:lstStyle/>
          <a:p>
            <a:pPr marL="0" marR="0" lvl="0" indent="-76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</a:pPr>
            <a:r>
              <a:rPr lang="es-A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REFERENCIAS: “EXISTING NETWORK” “CORRIDOR UNDER CONSTRUCTION” “PLANNED CORRIDOR”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700088"/>
            <a:ext cx="6203950" cy="34893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52" name="Google Shape;15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s-AR"/>
              <a:t>Slide alternativo (este slide lo usamos para algunas PPT´s no para todas)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53" name="Google Shape;153;p6:notes"/>
          <p:cNvSpPr txBox="1">
            <a:spLocks noGrp="1"/>
          </p:cNvSpPr>
          <p:nvPr>
            <p:ph type="sldNum" idx="12"/>
          </p:nvPr>
        </p:nvSpPr>
        <p:spPr>
          <a:xfrm>
            <a:off x="3978135" y="8842031"/>
            <a:ext cx="3043342" cy="465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s-AR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700088"/>
            <a:ext cx="6203950" cy="34893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75" name="Google Shape;175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s-AR"/>
              <a:t>Slide alternativo (este slide lo usamos para algunas PPT´s no para todas)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76" name="Google Shape;176;p7:notes"/>
          <p:cNvSpPr txBox="1">
            <a:spLocks noGrp="1"/>
          </p:cNvSpPr>
          <p:nvPr>
            <p:ph type="sldNum" idx="12"/>
          </p:nvPr>
        </p:nvSpPr>
        <p:spPr>
          <a:xfrm>
            <a:off x="3978135" y="8842031"/>
            <a:ext cx="3043342" cy="465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s-AR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8" name="Google Shape;198;p8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76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8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s-A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6" name="Google Shape;216;p9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-76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</a:pPr>
            <a:r>
              <a:rPr lang="es-A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68.7 km (agregar km)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-76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</a:pPr>
            <a:r>
              <a:rPr lang="es-A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 LÍNEAS (agregar icono)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76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9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s-A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>
  <p:cSld name="Encabezado de secció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image" Target="../media/image51.png"/><Relationship Id="rId7" Type="http://schemas.openxmlformats.org/officeDocument/2006/relationships/image" Target="../media/image4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3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55.png"/><Relationship Id="rId5" Type="http://schemas.openxmlformats.org/officeDocument/2006/relationships/image" Target="../media/image36.png"/><Relationship Id="rId15" Type="http://schemas.openxmlformats.org/officeDocument/2006/relationships/image" Target="../media/image5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4.jpg"/><Relationship Id="rId5" Type="http://schemas.openxmlformats.org/officeDocument/2006/relationships/image" Target="../media/image73.png"/><Relationship Id="rId4" Type="http://schemas.openxmlformats.org/officeDocument/2006/relationships/image" Target="../media/image72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7.pn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7.pn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3372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14"/>
          <p:cNvSpPr/>
          <p:nvPr/>
        </p:nvSpPr>
        <p:spPr>
          <a:xfrm>
            <a:off x="1435385" y="2730036"/>
            <a:ext cx="44354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3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Secretaría de Transporte</a:t>
            </a:r>
            <a:endParaRPr/>
          </a:p>
        </p:txBody>
      </p:sp>
      <p:sp>
        <p:nvSpPr>
          <p:cNvPr id="94" name="Google Shape;94;p14"/>
          <p:cNvSpPr/>
          <p:nvPr/>
        </p:nvSpPr>
        <p:spPr>
          <a:xfrm>
            <a:off x="1435375" y="3146450"/>
            <a:ext cx="85080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6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Maas </a:t>
            </a:r>
            <a:r>
              <a:rPr lang="es-AR" sz="6000" b="1">
                <a:solidFill>
                  <a:schemeClr val="lt1"/>
                </a:solidFill>
              </a:rPr>
              <a:t>в Буэнос-Айрес</a:t>
            </a:r>
            <a:endParaRPr/>
          </a:p>
        </p:txBody>
      </p:sp>
      <p:pic>
        <p:nvPicPr>
          <p:cNvPr id="95" name="Google Shape;95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85981" y="5931131"/>
            <a:ext cx="3411781" cy="9268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23" descr="Harrasment 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95925" y="1327273"/>
            <a:ext cx="6307519" cy="47126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2" name="Google Shape;242;p23"/>
          <p:cNvGrpSpPr/>
          <p:nvPr/>
        </p:nvGrpSpPr>
        <p:grpSpPr>
          <a:xfrm>
            <a:off x="256938" y="1327273"/>
            <a:ext cx="1135046" cy="4690897"/>
            <a:chOff x="157927" y="203201"/>
            <a:chExt cx="1569274" cy="6485466"/>
          </a:xfrm>
        </p:grpSpPr>
        <p:sp>
          <p:nvSpPr>
            <p:cNvPr id="243" name="Google Shape;243;p23"/>
            <p:cNvSpPr/>
            <p:nvPr/>
          </p:nvSpPr>
          <p:spPr>
            <a:xfrm>
              <a:off x="157927" y="203201"/>
              <a:ext cx="1523996" cy="2063399"/>
            </a:xfrm>
            <a:prstGeom prst="roundRect">
              <a:avLst>
                <a:gd name="adj" fmla="val 16667"/>
              </a:avLst>
            </a:prstGeom>
            <a:solidFill>
              <a:srgbClr val="0099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23"/>
            <p:cNvSpPr/>
            <p:nvPr/>
          </p:nvSpPr>
          <p:spPr>
            <a:xfrm>
              <a:off x="177794" y="2489201"/>
              <a:ext cx="1523996" cy="2067559"/>
            </a:xfrm>
            <a:prstGeom prst="roundRect">
              <a:avLst>
                <a:gd name="adj" fmla="val 16667"/>
              </a:avLst>
            </a:prstGeom>
            <a:solidFill>
              <a:srgbClr val="FFFF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45" name="Google Shape;245;p2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72358" y="711127"/>
              <a:ext cx="850837" cy="11737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" name="Google Shape;246;p2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85166" y="3052141"/>
              <a:ext cx="948292" cy="113569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7" name="Google Shape;247;p23"/>
            <p:cNvSpPr/>
            <p:nvPr/>
          </p:nvSpPr>
          <p:spPr>
            <a:xfrm>
              <a:off x="203205" y="4724400"/>
              <a:ext cx="1523996" cy="1964267"/>
            </a:xfrm>
            <a:prstGeom prst="roundRect">
              <a:avLst>
                <a:gd name="adj" fmla="val 16667"/>
              </a:avLst>
            </a:prstGeom>
            <a:solidFill>
              <a:srgbClr val="0099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48" name="Google Shape;248;p2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17635" y="5355232"/>
              <a:ext cx="948291" cy="85866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49" name="Google Shape;249;p2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020114" y="3462584"/>
            <a:ext cx="1325000" cy="180277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0" name="Google Shape;250;p23"/>
          <p:cNvCxnSpPr/>
          <p:nvPr/>
        </p:nvCxnSpPr>
        <p:spPr>
          <a:xfrm flipH="1">
            <a:off x="9077256" y="5125544"/>
            <a:ext cx="125676" cy="366721"/>
          </a:xfrm>
          <a:prstGeom prst="straightConnector1">
            <a:avLst/>
          </a:prstGeom>
          <a:noFill/>
          <a:ln w="10375" cap="flat" cmpd="sng">
            <a:solidFill>
              <a:srgbClr val="6D6E71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251" name="Google Shape;251;p23"/>
          <p:cNvSpPr txBox="1"/>
          <p:nvPr/>
        </p:nvSpPr>
        <p:spPr>
          <a:xfrm>
            <a:off x="9127670" y="5320881"/>
            <a:ext cx="748082" cy="430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algn="l" rtl="0">
              <a:lnSpc>
                <a:spcPct val="1148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50"/>
              <a:buFont typeface="Arial"/>
              <a:buNone/>
            </a:pPr>
            <a:r>
              <a:rPr lang="es-AR" sz="2450" b="0" i="0" u="none" strike="noStrike" cap="none">
                <a:solidFill>
                  <a:srgbClr val="666666"/>
                </a:solidFill>
                <a:latin typeface="Arial Black"/>
                <a:ea typeface="Arial Black"/>
                <a:cs typeface="Arial Black"/>
                <a:sym typeface="Arial Black"/>
              </a:rPr>
              <a:t>54%</a:t>
            </a:r>
            <a:endParaRPr/>
          </a:p>
        </p:txBody>
      </p:sp>
      <p:sp>
        <p:nvSpPr>
          <p:cNvPr id="252" name="Google Shape;252;p23"/>
          <p:cNvSpPr/>
          <p:nvPr/>
        </p:nvSpPr>
        <p:spPr>
          <a:xfrm>
            <a:off x="8864856" y="5627177"/>
            <a:ext cx="197041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AR" sz="1200" i="1">
                <a:solidFill>
                  <a:srgbClr val="7F7F7F"/>
                </a:solidFill>
              </a:rPr>
              <a:t>Были подвержены устному домогательству на автобусных остановках или станциях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53" name="Google Shape;253;p23"/>
          <p:cNvCxnSpPr/>
          <p:nvPr/>
        </p:nvCxnSpPr>
        <p:spPr>
          <a:xfrm>
            <a:off x="10117332" y="4855219"/>
            <a:ext cx="325024" cy="270325"/>
          </a:xfrm>
          <a:prstGeom prst="straightConnector1">
            <a:avLst/>
          </a:prstGeom>
          <a:noFill/>
          <a:ln w="10375" cap="flat" cmpd="sng">
            <a:solidFill>
              <a:srgbClr val="6D6E71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254" name="Google Shape;254;p23"/>
          <p:cNvSpPr txBox="1"/>
          <p:nvPr/>
        </p:nvSpPr>
        <p:spPr>
          <a:xfrm>
            <a:off x="10442166" y="4769677"/>
            <a:ext cx="748082" cy="430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algn="l" rtl="0">
              <a:lnSpc>
                <a:spcPct val="1148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50"/>
              <a:buFont typeface="Arial"/>
              <a:buNone/>
            </a:pPr>
            <a:r>
              <a:rPr lang="es-AR" sz="2450" b="0" i="0" u="none" strike="noStrike" cap="none">
                <a:solidFill>
                  <a:srgbClr val="666666"/>
                </a:solidFill>
                <a:latin typeface="Arial Black"/>
                <a:ea typeface="Arial Black"/>
                <a:cs typeface="Arial Black"/>
                <a:sym typeface="Arial Black"/>
              </a:rPr>
              <a:t>34%</a:t>
            </a:r>
            <a:endParaRPr/>
          </a:p>
        </p:txBody>
      </p:sp>
      <p:sp>
        <p:nvSpPr>
          <p:cNvPr id="255" name="Google Shape;255;p23"/>
          <p:cNvSpPr/>
          <p:nvPr/>
        </p:nvSpPr>
        <p:spPr>
          <a:xfrm>
            <a:off x="10345114" y="5075973"/>
            <a:ext cx="135260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i="1" dirty="0" smtClean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Подверглись физическому домогательству в автобусе</a:t>
            </a:r>
            <a:endParaRPr sz="1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6" name="Google Shape;256;p2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020114" y="3774488"/>
            <a:ext cx="718306" cy="1303081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23"/>
          <p:cNvSpPr/>
          <p:nvPr/>
        </p:nvSpPr>
        <p:spPr>
          <a:xfrm>
            <a:off x="9686156" y="4064998"/>
            <a:ext cx="189596" cy="34523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23"/>
          <p:cNvSpPr txBox="1"/>
          <p:nvPr/>
        </p:nvSpPr>
        <p:spPr>
          <a:xfrm>
            <a:off x="8023484" y="403229"/>
            <a:ext cx="431173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Arial"/>
              <a:buNone/>
            </a:pPr>
            <a:r>
              <a:rPr lang="es-AR" sz="2800" b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Отчет о сексуальных домогательствах</a:t>
            </a:r>
            <a:endParaRPr/>
          </a:p>
        </p:txBody>
      </p:sp>
      <p:cxnSp>
        <p:nvCxnSpPr>
          <p:cNvPr id="259" name="Google Shape;259;p23"/>
          <p:cNvCxnSpPr/>
          <p:nvPr/>
        </p:nvCxnSpPr>
        <p:spPr>
          <a:xfrm>
            <a:off x="8107460" y="1782027"/>
            <a:ext cx="3983587" cy="0"/>
          </a:xfrm>
          <a:prstGeom prst="straightConnector1">
            <a:avLst/>
          </a:prstGeom>
          <a:noFill/>
          <a:ln w="15875" cap="flat" cmpd="sng">
            <a:solidFill>
              <a:srgbClr val="323F4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4"/>
          <p:cNvSpPr txBox="1"/>
          <p:nvPr/>
        </p:nvSpPr>
        <p:spPr>
          <a:xfrm>
            <a:off x="8045261" y="2497654"/>
            <a:ext cx="4146738" cy="3847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000" b="1" i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16000 камер на  4000 автобусах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i="1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000" b="1" i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Онлайн трансляция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i="1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i="1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i="1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000" b="1" i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Доказательства, которые могут быть использованы в суде</a:t>
            </a:r>
            <a:endParaRPr sz="2000" b="1" i="1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i="1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000" b="1" i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Предотвращение мошенничества</a:t>
            </a:r>
            <a:endParaRPr sz="2000" b="1" i="1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i="1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000" b="1" i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Мониторинг </a:t>
            </a:r>
            <a:endParaRPr sz="2000" i="1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i="1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24"/>
          <p:cNvSpPr txBox="1"/>
          <p:nvPr/>
        </p:nvSpPr>
        <p:spPr>
          <a:xfrm>
            <a:off x="6850474" y="635900"/>
            <a:ext cx="5194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Arial"/>
              <a:buNone/>
            </a:pPr>
            <a:r>
              <a:rPr lang="es-AR" sz="2800" b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Система видеонаблюдения для предотвращения сексуального домогательства</a:t>
            </a:r>
            <a:endParaRPr sz="2800" b="1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66" name="Google Shape;266;p24"/>
          <p:cNvCxnSpPr/>
          <p:nvPr/>
        </p:nvCxnSpPr>
        <p:spPr>
          <a:xfrm rot="10800000">
            <a:off x="7546072" y="2693677"/>
            <a:ext cx="270589" cy="0"/>
          </a:xfrm>
          <a:prstGeom prst="straightConnector1">
            <a:avLst/>
          </a:prstGeom>
          <a:noFill/>
          <a:ln w="15875" cap="flat" cmpd="sng">
            <a:solidFill>
              <a:srgbClr val="323F4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67" name="Google Shape;267;p24"/>
          <p:cNvCxnSpPr/>
          <p:nvPr/>
        </p:nvCxnSpPr>
        <p:spPr>
          <a:xfrm rot="10800000">
            <a:off x="7546072" y="3334853"/>
            <a:ext cx="270589" cy="0"/>
          </a:xfrm>
          <a:prstGeom prst="straightConnector1">
            <a:avLst/>
          </a:prstGeom>
          <a:noFill/>
          <a:ln w="15875" cap="flat" cmpd="sng">
            <a:solidFill>
              <a:srgbClr val="323F4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68" name="Google Shape;268;p24"/>
          <p:cNvCxnSpPr/>
          <p:nvPr/>
        </p:nvCxnSpPr>
        <p:spPr>
          <a:xfrm rot="10800000">
            <a:off x="7546072" y="4585923"/>
            <a:ext cx="270589" cy="0"/>
          </a:xfrm>
          <a:prstGeom prst="straightConnector1">
            <a:avLst/>
          </a:prstGeom>
          <a:noFill/>
          <a:ln w="15875" cap="flat" cmpd="sng">
            <a:solidFill>
              <a:srgbClr val="323F4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69" name="Google Shape;269;p24"/>
          <p:cNvCxnSpPr/>
          <p:nvPr/>
        </p:nvCxnSpPr>
        <p:spPr>
          <a:xfrm>
            <a:off x="6997959" y="1996751"/>
            <a:ext cx="5194041" cy="0"/>
          </a:xfrm>
          <a:prstGeom prst="straightConnector1">
            <a:avLst/>
          </a:prstGeom>
          <a:noFill/>
          <a:ln w="15875" cap="flat" cmpd="sng">
            <a:solidFill>
              <a:srgbClr val="323F4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70" name="Google Shape;270;p24"/>
          <p:cNvCxnSpPr/>
          <p:nvPr/>
        </p:nvCxnSpPr>
        <p:spPr>
          <a:xfrm rot="10800000">
            <a:off x="7546073" y="5478218"/>
            <a:ext cx="270600" cy="0"/>
          </a:xfrm>
          <a:prstGeom prst="straightConnector1">
            <a:avLst/>
          </a:prstGeom>
          <a:noFill/>
          <a:ln w="15875" cap="flat" cmpd="sng">
            <a:solidFill>
              <a:srgbClr val="323F4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71" name="Google Shape;271;p24"/>
          <p:cNvCxnSpPr/>
          <p:nvPr/>
        </p:nvCxnSpPr>
        <p:spPr>
          <a:xfrm rot="10800000">
            <a:off x="7546073" y="6081765"/>
            <a:ext cx="270600" cy="0"/>
          </a:xfrm>
          <a:prstGeom prst="straightConnector1">
            <a:avLst/>
          </a:prstGeom>
          <a:noFill/>
          <a:ln w="15875" cap="flat" cmpd="sng">
            <a:solidFill>
              <a:srgbClr val="323F4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72" name="Google Shape;272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6050" y="1333760"/>
            <a:ext cx="6297535" cy="48699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5"/>
          <p:cNvSpPr txBox="1"/>
          <p:nvPr/>
        </p:nvSpPr>
        <p:spPr>
          <a:xfrm>
            <a:off x="5033550" y="3826900"/>
            <a:ext cx="2430600" cy="10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3000">
                <a:solidFill>
                  <a:srgbClr val="31859B"/>
                </a:solidFill>
              </a:rPr>
              <a:t>В реальном времени</a:t>
            </a:r>
            <a:endParaRPr/>
          </a:p>
        </p:txBody>
      </p:sp>
      <p:sp>
        <p:nvSpPr>
          <p:cNvPr id="278" name="Google Shape;278;p25"/>
          <p:cNvSpPr txBox="1"/>
          <p:nvPr/>
        </p:nvSpPr>
        <p:spPr>
          <a:xfrm>
            <a:off x="1293450" y="3615975"/>
            <a:ext cx="25929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3000">
                <a:solidFill>
                  <a:srgbClr val="31859B"/>
                </a:solidFill>
              </a:rPr>
              <a:t>Стандартный формат</a:t>
            </a:r>
            <a:endParaRPr sz="3000">
              <a:solidFill>
                <a:srgbClr val="31859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25"/>
          <p:cNvSpPr txBox="1"/>
          <p:nvPr/>
        </p:nvSpPr>
        <p:spPr>
          <a:xfrm>
            <a:off x="7585575" y="3846800"/>
            <a:ext cx="42981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3000">
                <a:solidFill>
                  <a:srgbClr val="31859B"/>
                </a:solidFill>
              </a:rPr>
              <a:t>Единый интерфейс приложения </a:t>
            </a:r>
            <a:endParaRPr/>
          </a:p>
        </p:txBody>
      </p:sp>
      <p:pic>
        <p:nvPicPr>
          <p:cNvPr id="280" name="Google Shape;280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74694" y="1947744"/>
            <a:ext cx="1877224" cy="1877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40082" y="1947744"/>
            <a:ext cx="1877224" cy="1877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57388" y="1947744"/>
            <a:ext cx="1877224" cy="1877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7" name="Google Shape;287;p26"/>
          <p:cNvGrpSpPr/>
          <p:nvPr/>
        </p:nvGrpSpPr>
        <p:grpSpPr>
          <a:xfrm>
            <a:off x="1227999" y="1412591"/>
            <a:ext cx="2648576" cy="550153"/>
            <a:chOff x="1227999" y="2415318"/>
            <a:chExt cx="2648576" cy="550153"/>
          </a:xfrm>
        </p:grpSpPr>
        <p:pic>
          <p:nvPicPr>
            <p:cNvPr id="288" name="Google Shape;288;p2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227999" y="2415318"/>
              <a:ext cx="2551436" cy="55015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9" name="Google Shape;289;p26"/>
            <p:cNvSpPr txBox="1"/>
            <p:nvPr/>
          </p:nvSpPr>
          <p:spPr>
            <a:xfrm>
              <a:off x="1797875" y="2505752"/>
              <a:ext cx="20787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AR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Открытые данные</a:t>
              </a:r>
              <a:endParaRPr/>
            </a:p>
          </p:txBody>
        </p:sp>
      </p:grpSp>
      <p:grpSp>
        <p:nvGrpSpPr>
          <p:cNvPr id="290" name="Google Shape;290;p26"/>
          <p:cNvGrpSpPr/>
          <p:nvPr/>
        </p:nvGrpSpPr>
        <p:grpSpPr>
          <a:xfrm>
            <a:off x="4950104" y="1247684"/>
            <a:ext cx="2551436" cy="550153"/>
            <a:chOff x="1227999" y="3111071"/>
            <a:chExt cx="2551436" cy="550153"/>
          </a:xfrm>
        </p:grpSpPr>
        <p:pic>
          <p:nvPicPr>
            <p:cNvPr id="291" name="Google Shape;291;p2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227999" y="3111071"/>
              <a:ext cx="2551436" cy="55015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2" name="Google Shape;292;p26"/>
            <p:cNvSpPr txBox="1"/>
            <p:nvPr/>
          </p:nvSpPr>
          <p:spPr>
            <a:xfrm>
              <a:off x="1916164" y="3201481"/>
              <a:ext cx="1769285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AR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Приложения</a:t>
              </a:r>
              <a:endParaRPr/>
            </a:p>
          </p:txBody>
        </p:sp>
      </p:grpSp>
      <p:sp>
        <p:nvSpPr>
          <p:cNvPr id="293" name="Google Shape;293;p26"/>
          <p:cNvSpPr txBox="1"/>
          <p:nvPr/>
        </p:nvSpPr>
        <p:spPr>
          <a:xfrm>
            <a:off x="1909004" y="3816248"/>
            <a:ext cx="255143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TRAFFIC </a:t>
            </a:r>
            <a:endParaRPr/>
          </a:p>
        </p:txBody>
      </p:sp>
      <p:grpSp>
        <p:nvGrpSpPr>
          <p:cNvPr id="294" name="Google Shape;294;p26"/>
          <p:cNvGrpSpPr/>
          <p:nvPr/>
        </p:nvGrpSpPr>
        <p:grpSpPr>
          <a:xfrm>
            <a:off x="8517372" y="1412590"/>
            <a:ext cx="2551436" cy="550153"/>
            <a:chOff x="1227999" y="3818627"/>
            <a:chExt cx="2551436" cy="550153"/>
          </a:xfrm>
        </p:grpSpPr>
        <p:pic>
          <p:nvPicPr>
            <p:cNvPr id="295" name="Google Shape;295;p2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227999" y="3818627"/>
              <a:ext cx="2551436" cy="55015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6" name="Google Shape;296;p26"/>
            <p:cNvSpPr/>
            <p:nvPr/>
          </p:nvSpPr>
          <p:spPr>
            <a:xfrm>
              <a:off x="1935954" y="3818648"/>
              <a:ext cx="16782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AR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Управление мобильностью</a:t>
              </a:r>
              <a:endParaRPr/>
            </a:p>
          </p:txBody>
        </p:sp>
      </p:grpSp>
      <p:sp>
        <p:nvSpPr>
          <p:cNvPr id="297" name="Google Shape;297;p26"/>
          <p:cNvSpPr/>
          <p:nvPr/>
        </p:nvSpPr>
        <p:spPr>
          <a:xfrm>
            <a:off x="309306" y="279326"/>
            <a:ext cx="407034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800" b="1">
                <a:solidFill>
                  <a:srgbClr val="333F50"/>
                </a:solidFill>
                <a:latin typeface="Calibri"/>
                <a:ea typeface="Calibri"/>
                <a:cs typeface="Calibri"/>
                <a:sym typeface="Calibri"/>
              </a:rPr>
              <a:t>Bs As Unified Mobility API</a:t>
            </a:r>
            <a:endParaRPr/>
          </a:p>
        </p:txBody>
      </p:sp>
      <p:grpSp>
        <p:nvGrpSpPr>
          <p:cNvPr id="298" name="Google Shape;298;p26"/>
          <p:cNvGrpSpPr/>
          <p:nvPr/>
        </p:nvGrpSpPr>
        <p:grpSpPr>
          <a:xfrm>
            <a:off x="4993777" y="2847840"/>
            <a:ext cx="2464091" cy="696871"/>
            <a:chOff x="4318516" y="3036185"/>
            <a:chExt cx="2464091" cy="696871"/>
          </a:xfrm>
        </p:grpSpPr>
        <p:pic>
          <p:nvPicPr>
            <p:cNvPr id="299" name="Google Shape;299;p2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318516" y="3036185"/>
              <a:ext cx="2464091" cy="6968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0" name="Google Shape;300;p26"/>
            <p:cNvSpPr txBox="1"/>
            <p:nvPr/>
          </p:nvSpPr>
          <p:spPr>
            <a:xfrm>
              <a:off x="4921914" y="3041752"/>
              <a:ext cx="1738922" cy="646331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AR" sz="18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Единый интерф. прил.</a:t>
              </a:r>
              <a:endParaRPr/>
            </a:p>
          </p:txBody>
        </p:sp>
      </p:grpSp>
      <p:grpSp>
        <p:nvGrpSpPr>
          <p:cNvPr id="301" name="Google Shape;301;p26"/>
          <p:cNvGrpSpPr/>
          <p:nvPr/>
        </p:nvGrpSpPr>
        <p:grpSpPr>
          <a:xfrm>
            <a:off x="1640116" y="4121293"/>
            <a:ext cx="2410998" cy="538869"/>
            <a:chOff x="7694154" y="873940"/>
            <a:chExt cx="2410998" cy="538869"/>
          </a:xfrm>
        </p:grpSpPr>
        <p:pic>
          <p:nvPicPr>
            <p:cNvPr id="302" name="Google Shape;302;p26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694154" y="873940"/>
              <a:ext cx="2410998" cy="53886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3" name="Google Shape;303;p26"/>
            <p:cNvSpPr txBox="1"/>
            <p:nvPr/>
          </p:nvSpPr>
          <p:spPr>
            <a:xfrm>
              <a:off x="8358151" y="987283"/>
              <a:ext cx="1534319" cy="3231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AR" sz="10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Расписание движение автобусов</a:t>
              </a:r>
              <a:endParaRPr sz="1000"/>
            </a:p>
          </p:txBody>
        </p:sp>
      </p:grpSp>
      <p:grpSp>
        <p:nvGrpSpPr>
          <p:cNvPr id="304" name="Google Shape;304;p26"/>
          <p:cNvGrpSpPr/>
          <p:nvPr/>
        </p:nvGrpSpPr>
        <p:grpSpPr>
          <a:xfrm>
            <a:off x="1631734" y="4774246"/>
            <a:ext cx="2410998" cy="538869"/>
            <a:chOff x="7694154" y="1481140"/>
            <a:chExt cx="2410998" cy="538869"/>
          </a:xfrm>
        </p:grpSpPr>
        <p:pic>
          <p:nvPicPr>
            <p:cNvPr id="305" name="Google Shape;305;p26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7694154" y="1481140"/>
              <a:ext cx="2410998" cy="53886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6" name="Google Shape;306;p26"/>
            <p:cNvSpPr txBox="1"/>
            <p:nvPr/>
          </p:nvSpPr>
          <p:spPr>
            <a:xfrm>
              <a:off x="8358150" y="1594483"/>
              <a:ext cx="1534319" cy="3231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s-AR" sz="10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Расписание движение поездов</a:t>
              </a:r>
              <a:endParaRPr sz="1000">
                <a:solidFill>
                  <a:schemeClr val="dk1"/>
                </a:solidFill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7" name="Google Shape;307;p26"/>
          <p:cNvGrpSpPr/>
          <p:nvPr/>
        </p:nvGrpSpPr>
        <p:grpSpPr>
          <a:xfrm>
            <a:off x="1631734" y="5413319"/>
            <a:ext cx="2410998" cy="538869"/>
            <a:chOff x="7694154" y="2088340"/>
            <a:chExt cx="2410998" cy="538869"/>
          </a:xfrm>
        </p:grpSpPr>
        <p:pic>
          <p:nvPicPr>
            <p:cNvPr id="308" name="Google Shape;308;p26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7694154" y="2088340"/>
              <a:ext cx="2410998" cy="53886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9" name="Google Shape;309;p26"/>
            <p:cNvSpPr txBox="1"/>
            <p:nvPr/>
          </p:nvSpPr>
          <p:spPr>
            <a:xfrm>
              <a:off x="8372039" y="2204528"/>
              <a:ext cx="1534319" cy="3231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AR" sz="10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Расписание движение метро</a:t>
              </a:r>
              <a:endParaRPr sz="15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0" name="Google Shape;310;p26"/>
          <p:cNvGrpSpPr/>
          <p:nvPr/>
        </p:nvGrpSpPr>
        <p:grpSpPr>
          <a:xfrm>
            <a:off x="7535880" y="4117752"/>
            <a:ext cx="2694061" cy="538869"/>
            <a:chOff x="7694153" y="3301378"/>
            <a:chExt cx="2694061" cy="538869"/>
          </a:xfrm>
        </p:grpSpPr>
        <p:pic>
          <p:nvPicPr>
            <p:cNvPr id="311" name="Google Shape;311;p26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7694153" y="3301378"/>
              <a:ext cx="2410994" cy="53886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2" name="Google Shape;312;p26"/>
            <p:cNvSpPr txBox="1"/>
            <p:nvPr/>
          </p:nvSpPr>
          <p:spPr>
            <a:xfrm>
              <a:off x="8170914" y="3462096"/>
              <a:ext cx="22173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AR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Дорожные перекрытия</a:t>
              </a:r>
              <a:endParaRPr b="1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3" name="Google Shape;313;p26"/>
          <p:cNvGrpSpPr/>
          <p:nvPr/>
        </p:nvGrpSpPr>
        <p:grpSpPr>
          <a:xfrm>
            <a:off x="7523503" y="4762270"/>
            <a:ext cx="2848401" cy="538869"/>
            <a:chOff x="7694153" y="3904144"/>
            <a:chExt cx="2848401" cy="538869"/>
          </a:xfrm>
        </p:grpSpPr>
        <p:sp>
          <p:nvSpPr>
            <p:cNvPr id="314" name="Google Shape;314;p26"/>
            <p:cNvSpPr/>
            <p:nvPr/>
          </p:nvSpPr>
          <p:spPr>
            <a:xfrm>
              <a:off x="7694153" y="3904144"/>
              <a:ext cx="2410994" cy="538869"/>
            </a:xfrm>
            <a:prstGeom prst="rect">
              <a:avLst/>
            </a:prstGeom>
            <a:solidFill>
              <a:srgbClr val="333F50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5" name="Google Shape;315;p26"/>
            <p:cNvSpPr txBox="1"/>
            <p:nvPr/>
          </p:nvSpPr>
          <p:spPr>
            <a:xfrm>
              <a:off x="8325388" y="4016447"/>
              <a:ext cx="2217166" cy="3231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AR" sz="15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Правила парковки</a:t>
              </a:r>
              <a:endParaRPr sz="1500" b="1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16" name="Google Shape;316;p26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7891561" y="3999534"/>
              <a:ext cx="340501" cy="34050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17" name="Google Shape;317;p26"/>
          <p:cNvGrpSpPr/>
          <p:nvPr/>
        </p:nvGrpSpPr>
        <p:grpSpPr>
          <a:xfrm>
            <a:off x="7535880" y="5448139"/>
            <a:ext cx="2579319" cy="538869"/>
            <a:chOff x="7694151" y="5769760"/>
            <a:chExt cx="2579319" cy="538869"/>
          </a:xfrm>
        </p:grpSpPr>
        <p:sp>
          <p:nvSpPr>
            <p:cNvPr id="318" name="Google Shape;318;p26"/>
            <p:cNvSpPr/>
            <p:nvPr/>
          </p:nvSpPr>
          <p:spPr>
            <a:xfrm>
              <a:off x="7694151" y="5769760"/>
              <a:ext cx="2410994" cy="538869"/>
            </a:xfrm>
            <a:prstGeom prst="rect">
              <a:avLst/>
            </a:prstGeom>
            <a:solidFill>
              <a:srgbClr val="333F50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9" name="Google Shape;319;p26"/>
            <p:cNvSpPr txBox="1"/>
            <p:nvPr/>
          </p:nvSpPr>
          <p:spPr>
            <a:xfrm>
              <a:off x="8287289" y="5864174"/>
              <a:ext cx="1986181" cy="3231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AR" sz="15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Светофоры</a:t>
              </a:r>
              <a:endParaRPr sz="1500" b="1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20" name="Google Shape;320;p26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7919021" y="5851574"/>
              <a:ext cx="274941" cy="39277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21" name="Google Shape;321;p26"/>
          <p:cNvGrpSpPr/>
          <p:nvPr/>
        </p:nvGrpSpPr>
        <p:grpSpPr>
          <a:xfrm>
            <a:off x="1640116" y="6015994"/>
            <a:ext cx="2410998" cy="538869"/>
            <a:chOff x="7694154" y="2088340"/>
            <a:chExt cx="2410998" cy="538869"/>
          </a:xfrm>
        </p:grpSpPr>
        <p:pic>
          <p:nvPicPr>
            <p:cNvPr id="322" name="Google Shape;322;p26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7694154" y="2088340"/>
              <a:ext cx="2410998" cy="53886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3" name="Google Shape;323;p26"/>
            <p:cNvSpPr txBox="1"/>
            <p:nvPr/>
          </p:nvSpPr>
          <p:spPr>
            <a:xfrm>
              <a:off x="8372039" y="2204528"/>
              <a:ext cx="1733113" cy="3231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AR" sz="10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Система мониторинга велосипедов</a:t>
              </a:r>
              <a:endParaRPr sz="1000"/>
            </a:p>
          </p:txBody>
        </p:sp>
      </p:grpSp>
      <p:cxnSp>
        <p:nvCxnSpPr>
          <p:cNvPr id="324" name="Google Shape;324;p26"/>
          <p:cNvCxnSpPr>
            <a:stCxn id="299" idx="0"/>
            <a:endCxn id="288" idx="2"/>
          </p:cNvCxnSpPr>
          <p:nvPr/>
        </p:nvCxnSpPr>
        <p:spPr>
          <a:xfrm rot="5400000" flipH="1">
            <a:off x="3922272" y="544290"/>
            <a:ext cx="885000" cy="3722100"/>
          </a:xfrm>
          <a:prstGeom prst="bentConnector3">
            <a:avLst>
              <a:gd name="adj1" fmla="val 50005"/>
            </a:avLst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25" name="Google Shape;325;p26"/>
          <p:cNvCxnSpPr>
            <a:stCxn id="299" idx="0"/>
            <a:endCxn id="295" idx="2"/>
          </p:cNvCxnSpPr>
          <p:nvPr/>
        </p:nvCxnSpPr>
        <p:spPr>
          <a:xfrm rot="-5400000">
            <a:off x="7566972" y="621690"/>
            <a:ext cx="885000" cy="3567300"/>
          </a:xfrm>
          <a:prstGeom prst="bentConnector3">
            <a:avLst>
              <a:gd name="adj1" fmla="val 50005"/>
            </a:avLst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26" name="Google Shape;326;p26"/>
          <p:cNvCxnSpPr>
            <a:stCxn id="299" idx="0"/>
            <a:endCxn id="291" idx="2"/>
          </p:cNvCxnSpPr>
          <p:nvPr/>
        </p:nvCxnSpPr>
        <p:spPr>
          <a:xfrm rot="10800000">
            <a:off x="6225822" y="1797840"/>
            <a:ext cx="0" cy="10500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27" name="Google Shape;327;p26"/>
          <p:cNvCxnSpPr>
            <a:stCxn id="302" idx="0"/>
            <a:endCxn id="299" idx="2"/>
          </p:cNvCxnSpPr>
          <p:nvPr/>
        </p:nvCxnSpPr>
        <p:spPr>
          <a:xfrm rot="-5400000">
            <a:off x="4247365" y="2142943"/>
            <a:ext cx="576600" cy="3380100"/>
          </a:xfrm>
          <a:prstGeom prst="bentConnector3">
            <a:avLst>
              <a:gd name="adj1" fmla="val 49998"/>
            </a:avLst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28" name="Google Shape;328;p26"/>
          <p:cNvCxnSpPr>
            <a:stCxn id="311" idx="0"/>
            <a:endCxn id="299" idx="2"/>
          </p:cNvCxnSpPr>
          <p:nvPr/>
        </p:nvCxnSpPr>
        <p:spPr>
          <a:xfrm rot="5400000" flipH="1">
            <a:off x="7197127" y="2573502"/>
            <a:ext cx="573000" cy="2515500"/>
          </a:xfrm>
          <a:prstGeom prst="bentConnector3">
            <a:avLst>
              <a:gd name="adj1" fmla="val 50003"/>
            </a:avLst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grpSp>
        <p:nvGrpSpPr>
          <p:cNvPr id="329" name="Google Shape;329;p26"/>
          <p:cNvGrpSpPr/>
          <p:nvPr/>
        </p:nvGrpSpPr>
        <p:grpSpPr>
          <a:xfrm>
            <a:off x="7535880" y="6082227"/>
            <a:ext cx="2626697" cy="538869"/>
            <a:chOff x="7694152" y="4522106"/>
            <a:chExt cx="2626697" cy="538869"/>
          </a:xfrm>
        </p:grpSpPr>
        <p:sp>
          <p:nvSpPr>
            <p:cNvPr id="330" name="Google Shape;330;p26"/>
            <p:cNvSpPr/>
            <p:nvPr/>
          </p:nvSpPr>
          <p:spPr>
            <a:xfrm>
              <a:off x="7694152" y="4522106"/>
              <a:ext cx="2410994" cy="538869"/>
            </a:xfrm>
            <a:prstGeom prst="rect">
              <a:avLst/>
            </a:prstGeom>
            <a:solidFill>
              <a:srgbClr val="333F50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331;p26"/>
            <p:cNvSpPr txBox="1"/>
            <p:nvPr/>
          </p:nvSpPr>
          <p:spPr>
            <a:xfrm>
              <a:off x="8334669" y="4635080"/>
              <a:ext cx="1986181" cy="3231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AR" sz="15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ДИТ</a:t>
              </a:r>
              <a:endParaRPr/>
            </a:p>
          </p:txBody>
        </p:sp>
        <p:pic>
          <p:nvPicPr>
            <p:cNvPr id="332" name="Google Shape;332;p26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7862985" y="4658274"/>
              <a:ext cx="406867" cy="28273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337;p27"/>
          <p:cNvGrpSpPr/>
          <p:nvPr/>
        </p:nvGrpSpPr>
        <p:grpSpPr>
          <a:xfrm>
            <a:off x="0" y="1733418"/>
            <a:ext cx="12192000" cy="3391164"/>
            <a:chOff x="14068" y="1585202"/>
            <a:chExt cx="12192000" cy="3391164"/>
          </a:xfrm>
        </p:grpSpPr>
        <p:pic>
          <p:nvPicPr>
            <p:cNvPr id="338" name="Google Shape;338;p2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4068" y="1585202"/>
              <a:ext cx="12192000" cy="339116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9" name="Google Shape;339;p27" descr="Resultado de imagen para logo google maps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400102" y="2212124"/>
              <a:ext cx="564821" cy="5717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0" name="Google Shape;340;p27" descr="Resultado de imagen para logo ba como llego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295080" y="2285111"/>
              <a:ext cx="507938" cy="5079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1" name="Google Shape;341;p27" descr="Imagen relacionada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133381" y="2275924"/>
              <a:ext cx="421554" cy="5079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2" name="Google Shape;342;p27" descr="Imagen relacionada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133381" y="4229903"/>
              <a:ext cx="421554" cy="5079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3" name="Google Shape;343;p27" descr="Resultado de imagen para logo ba como llego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277148" y="4229903"/>
              <a:ext cx="507938" cy="5079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4" name="Google Shape;344;p27" descr="Imagen relacionada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133381" y="3220675"/>
              <a:ext cx="421554" cy="5079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5" name="Google Shape;345;p27" descr="Resultado de imagen para logo google maps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73778" y="4045218"/>
              <a:ext cx="564821" cy="5717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6" name="Google Shape;346;p27" descr="Resultado de imagen para logo ba como llego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972923" y="4103294"/>
              <a:ext cx="507938" cy="5079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7" name="Google Shape;347;p27" descr="Imagen relacionada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816713" y="4103294"/>
              <a:ext cx="421554" cy="5079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8" name="Google Shape;348;p27" descr="Resultado de imagen para trenes en directo logo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6002528" y="3231845"/>
              <a:ext cx="501792" cy="5418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9" name="Google Shape;349;p27" descr="Resultado de imagen para trenes en directo logo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0596152" y="3168088"/>
              <a:ext cx="501792" cy="5418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0" name="Google Shape;350;p27"/>
            <p:cNvSpPr txBox="1"/>
            <p:nvPr/>
          </p:nvSpPr>
          <p:spPr>
            <a:xfrm>
              <a:off x="10695002" y="4203374"/>
              <a:ext cx="304800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AR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-</a:t>
              </a:r>
              <a:endParaRPr/>
            </a:p>
          </p:txBody>
        </p:sp>
        <p:pic>
          <p:nvPicPr>
            <p:cNvPr id="351" name="Google Shape;351;p27" descr="Resultado de imagen para display icon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10800000">
              <a:off x="6800969" y="2227124"/>
              <a:ext cx="564822" cy="5648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2" name="Google Shape;352;p27" descr="Resultado de imagen para display icon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10800000">
              <a:off x="6828565" y="3156612"/>
              <a:ext cx="564822" cy="5648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3" name="Google Shape;353;p27" descr="Resultado de imagen para display icon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10800000">
              <a:off x="6828565" y="4081700"/>
              <a:ext cx="564822" cy="5648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4" name="Google Shape;354;p27" descr="Resultado de imagen para display icon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10800000">
              <a:off x="11383330" y="3142544"/>
              <a:ext cx="564822" cy="5648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5" name="Google Shape;355;p27" descr="Resultado de imagen para display icon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10800000">
              <a:off x="11433155" y="4106945"/>
              <a:ext cx="564822" cy="56482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6" name="Google Shape;356;p27"/>
            <p:cNvSpPr txBox="1"/>
            <p:nvPr/>
          </p:nvSpPr>
          <p:spPr>
            <a:xfrm>
              <a:off x="6107936" y="4236348"/>
              <a:ext cx="304800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AR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-</a:t>
              </a:r>
              <a:endParaRPr/>
            </a:p>
          </p:txBody>
        </p:sp>
        <p:sp>
          <p:nvSpPr>
            <p:cNvPr id="357" name="Google Shape;357;p27"/>
            <p:cNvSpPr txBox="1"/>
            <p:nvPr/>
          </p:nvSpPr>
          <p:spPr>
            <a:xfrm>
              <a:off x="3550357" y="3365200"/>
              <a:ext cx="304800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AR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-</a:t>
              </a:r>
              <a:endParaRPr/>
            </a:p>
          </p:txBody>
        </p:sp>
        <p:sp>
          <p:nvSpPr>
            <p:cNvPr id="358" name="Google Shape;358;p27"/>
            <p:cNvSpPr txBox="1"/>
            <p:nvPr/>
          </p:nvSpPr>
          <p:spPr>
            <a:xfrm>
              <a:off x="4446161" y="3348891"/>
              <a:ext cx="304800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AR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-</a:t>
              </a:r>
              <a:endParaRPr/>
            </a:p>
          </p:txBody>
        </p:sp>
        <p:sp>
          <p:nvSpPr>
            <p:cNvPr id="359" name="Google Shape;359;p27"/>
            <p:cNvSpPr txBox="1"/>
            <p:nvPr/>
          </p:nvSpPr>
          <p:spPr>
            <a:xfrm>
              <a:off x="3511325" y="4258918"/>
              <a:ext cx="304800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AR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-</a:t>
              </a:r>
              <a:endParaRPr/>
            </a:p>
          </p:txBody>
        </p:sp>
        <p:sp>
          <p:nvSpPr>
            <p:cNvPr id="360" name="Google Shape;360;p27"/>
            <p:cNvSpPr txBox="1"/>
            <p:nvPr/>
          </p:nvSpPr>
          <p:spPr>
            <a:xfrm>
              <a:off x="6145515" y="2381132"/>
              <a:ext cx="304800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AR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-</a:t>
              </a:r>
              <a:endParaRPr/>
            </a:p>
          </p:txBody>
        </p:sp>
        <p:sp>
          <p:nvSpPr>
            <p:cNvPr id="361" name="Google Shape;361;p27"/>
            <p:cNvSpPr txBox="1"/>
            <p:nvPr/>
          </p:nvSpPr>
          <p:spPr>
            <a:xfrm>
              <a:off x="8091887" y="3347782"/>
              <a:ext cx="304800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AR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-</a:t>
              </a:r>
              <a:endParaRPr/>
            </a:p>
          </p:txBody>
        </p:sp>
        <p:sp>
          <p:nvSpPr>
            <p:cNvPr id="362" name="Google Shape;362;p27"/>
            <p:cNvSpPr txBox="1"/>
            <p:nvPr/>
          </p:nvSpPr>
          <p:spPr>
            <a:xfrm>
              <a:off x="9074492" y="3337064"/>
              <a:ext cx="304800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AR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-</a:t>
              </a:r>
              <a:endParaRPr/>
            </a:p>
          </p:txBody>
        </p:sp>
        <p:sp>
          <p:nvSpPr>
            <p:cNvPr id="363" name="Google Shape;363;p27"/>
            <p:cNvSpPr txBox="1"/>
            <p:nvPr/>
          </p:nvSpPr>
          <p:spPr>
            <a:xfrm>
              <a:off x="9868443" y="3331703"/>
              <a:ext cx="304800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AR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-</a:t>
              </a:r>
              <a:endParaRPr/>
            </a:p>
          </p:txBody>
        </p:sp>
        <p:sp>
          <p:nvSpPr>
            <p:cNvPr id="364" name="Google Shape;364;p27"/>
            <p:cNvSpPr txBox="1"/>
            <p:nvPr/>
          </p:nvSpPr>
          <p:spPr>
            <a:xfrm>
              <a:off x="8113658" y="2376777"/>
              <a:ext cx="304800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AR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-</a:t>
              </a:r>
              <a:endParaRPr/>
            </a:p>
          </p:txBody>
        </p:sp>
        <p:sp>
          <p:nvSpPr>
            <p:cNvPr id="365" name="Google Shape;365;p27"/>
            <p:cNvSpPr txBox="1"/>
            <p:nvPr/>
          </p:nvSpPr>
          <p:spPr>
            <a:xfrm>
              <a:off x="9096263" y="2394195"/>
              <a:ext cx="304800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AR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-</a:t>
              </a:r>
              <a:endParaRPr/>
            </a:p>
          </p:txBody>
        </p:sp>
        <p:sp>
          <p:nvSpPr>
            <p:cNvPr id="366" name="Google Shape;366;p27"/>
            <p:cNvSpPr txBox="1"/>
            <p:nvPr/>
          </p:nvSpPr>
          <p:spPr>
            <a:xfrm>
              <a:off x="9890214" y="2388834"/>
              <a:ext cx="304800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AR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-</a:t>
              </a:r>
              <a:endParaRPr/>
            </a:p>
          </p:txBody>
        </p:sp>
        <p:sp>
          <p:nvSpPr>
            <p:cNvPr id="367" name="Google Shape;367;p27"/>
            <p:cNvSpPr txBox="1"/>
            <p:nvPr/>
          </p:nvSpPr>
          <p:spPr>
            <a:xfrm>
              <a:off x="11513341" y="2408056"/>
              <a:ext cx="304800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AR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-</a:t>
              </a:r>
              <a:endParaRPr/>
            </a:p>
          </p:txBody>
        </p:sp>
        <p:sp>
          <p:nvSpPr>
            <p:cNvPr id="368" name="Google Shape;368;p27"/>
            <p:cNvSpPr txBox="1"/>
            <p:nvPr/>
          </p:nvSpPr>
          <p:spPr>
            <a:xfrm>
              <a:off x="10701777" y="2388834"/>
              <a:ext cx="304800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AR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-</a:t>
              </a:r>
              <a:endParaRPr/>
            </a:p>
          </p:txBody>
        </p:sp>
      </p:grpSp>
      <p:sp>
        <p:nvSpPr>
          <p:cNvPr id="369" name="Google Shape;369;p27"/>
          <p:cNvSpPr txBox="1"/>
          <p:nvPr/>
        </p:nvSpPr>
        <p:spPr>
          <a:xfrm>
            <a:off x="695762" y="635892"/>
            <a:ext cx="1072332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Arial"/>
              <a:buNone/>
            </a:pPr>
            <a:r>
              <a:rPr lang="es-AR" sz="2800" b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Улучшение транзитных услуг с отображением прибытия в реальном времени и системой оповещения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4" name="Google Shape;374;p28"/>
          <p:cNvGrpSpPr/>
          <p:nvPr/>
        </p:nvGrpSpPr>
        <p:grpSpPr>
          <a:xfrm>
            <a:off x="50483" y="1727488"/>
            <a:ext cx="12091035" cy="3403025"/>
            <a:chOff x="138396" y="1534986"/>
            <a:chExt cx="12091035" cy="3403025"/>
          </a:xfrm>
        </p:grpSpPr>
        <p:pic>
          <p:nvPicPr>
            <p:cNvPr id="375" name="Google Shape;375;p2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38396" y="1534986"/>
              <a:ext cx="12091035" cy="3403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6" name="Google Shape;376;p28" descr="Resultado de imagen para logo google maps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400102" y="2199061"/>
              <a:ext cx="564821" cy="5717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7" name="Google Shape;377;p28" descr="Resultado de imagen para logo ba como llego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284027" y="2256975"/>
              <a:ext cx="507938" cy="5079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8" name="Google Shape;378;p28" descr="Imagen relacionada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175585" y="2261856"/>
              <a:ext cx="421554" cy="5079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9" name="Google Shape;379;p28" descr="Imagen relacionada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175585" y="4173631"/>
              <a:ext cx="421554" cy="5079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0" name="Google Shape;380;p28" descr="Resultado de imagen para logo ba como llego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305284" y="4159563"/>
              <a:ext cx="507938" cy="5079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1" name="Google Shape;381;p28" descr="Imagen relacionada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175585" y="3206607"/>
              <a:ext cx="421554" cy="5079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2" name="Google Shape;382;p28" descr="Resultado de imagen para logo google maps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73778" y="4045218"/>
              <a:ext cx="564821" cy="5717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3" name="Google Shape;383;p28" descr="Resultado de imagen para logo ba como llego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902583" y="4103294"/>
              <a:ext cx="507938" cy="5079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4" name="Google Shape;384;p28" descr="Imagen relacionada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816713" y="4103294"/>
              <a:ext cx="421554" cy="5079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5" name="Google Shape;385;p28" descr="Resultado de imagen para trenes en directo logo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6002528" y="3218782"/>
              <a:ext cx="501792" cy="5418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6" name="Google Shape;386;p28"/>
            <p:cNvSpPr txBox="1"/>
            <p:nvPr/>
          </p:nvSpPr>
          <p:spPr>
            <a:xfrm>
              <a:off x="6183914" y="2344104"/>
              <a:ext cx="304800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AR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-</a:t>
              </a:r>
              <a:endParaRPr/>
            </a:p>
          </p:txBody>
        </p:sp>
        <p:sp>
          <p:nvSpPr>
            <p:cNvPr id="387" name="Google Shape;387;p28"/>
            <p:cNvSpPr txBox="1"/>
            <p:nvPr/>
          </p:nvSpPr>
          <p:spPr>
            <a:xfrm>
              <a:off x="6154202" y="4299399"/>
              <a:ext cx="304800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AR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-</a:t>
              </a:r>
              <a:endParaRPr/>
            </a:p>
          </p:txBody>
        </p:sp>
        <p:sp>
          <p:nvSpPr>
            <p:cNvPr id="388" name="Google Shape;388;p28"/>
            <p:cNvSpPr txBox="1"/>
            <p:nvPr/>
          </p:nvSpPr>
          <p:spPr>
            <a:xfrm>
              <a:off x="10695002" y="4203374"/>
              <a:ext cx="304800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AR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-</a:t>
              </a:r>
              <a:endParaRPr/>
            </a:p>
          </p:txBody>
        </p:sp>
        <p:pic>
          <p:nvPicPr>
            <p:cNvPr id="389" name="Google Shape;389;p28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989471" y="2283702"/>
              <a:ext cx="514849" cy="5079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0" name="Google Shape;390;p28" descr="Resultado de imagen para display icon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 rot="10800000">
              <a:off x="6800969" y="2227124"/>
              <a:ext cx="564822" cy="5648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1" name="Google Shape;391;p28" descr="Resultado de imagen para display icon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 rot="10800000">
              <a:off x="6828565" y="3156612"/>
              <a:ext cx="564822" cy="5648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2" name="Google Shape;392;p28" descr="Resultado de imagen para display icon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 rot="10800000">
              <a:off x="6828565" y="4081700"/>
              <a:ext cx="564822" cy="5648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3" name="Google Shape;393;p28" descr="Resultado de imagen para logo google maps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439960" y="3155327"/>
              <a:ext cx="564821" cy="5717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4" name="Google Shape;394;p28" descr="Resultado de imagen para logo ba como llego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323885" y="3200178"/>
              <a:ext cx="507938" cy="5079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5" name="Google Shape;395;p28" descr="Resultado de imagen para logo google maps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448465" y="4080531"/>
              <a:ext cx="564821" cy="5717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6" name="Google Shape;396;p28" descr="Imagen relacionada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787445" y="3204263"/>
              <a:ext cx="421554" cy="5079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7" name="Google Shape;397;p28" descr="Resultado de imagen para trenes en directo logo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0586252" y="3202370"/>
              <a:ext cx="501792" cy="5418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8" name="Google Shape;398;p28" descr="Resultado de imagen para display icon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 rot="10800000">
              <a:off x="11412289" y="3140200"/>
              <a:ext cx="564822" cy="5648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9" name="Google Shape;399;p28" descr="Resultado de imagen para logo google maps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95548" y="3165041"/>
              <a:ext cx="564821" cy="5717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0" name="Google Shape;400;p28" descr="Resultado de imagen para logo ba como llego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931725" y="3211902"/>
              <a:ext cx="507938" cy="5079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1" name="Google Shape;401;p28" descr="Resultado de imagen para logo google maps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93885" y="2181642"/>
              <a:ext cx="564821" cy="5717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2" name="Google Shape;402;p28" descr="Resultado de imagen para logo ba como llego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877810" y="2239556"/>
              <a:ext cx="507938" cy="5079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3" name="Google Shape;403;p28" descr="Imagen relacionada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769368" y="2217306"/>
              <a:ext cx="421554" cy="5079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4" name="Google Shape;404;p28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0583254" y="2253220"/>
              <a:ext cx="514849" cy="5079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5" name="Google Shape;405;p28" descr="Resultado de imagen para display icon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 rot="10800000">
              <a:off x="11394752" y="2196642"/>
              <a:ext cx="564822" cy="5648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6" name="Google Shape;406;p28" descr="Resultado de imagen para display icon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 rot="10800000">
              <a:off x="11422241" y="4052134"/>
              <a:ext cx="564822" cy="56482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07" name="Google Shape;407;p28"/>
          <p:cNvSpPr txBox="1"/>
          <p:nvPr/>
        </p:nvSpPr>
        <p:spPr>
          <a:xfrm>
            <a:off x="695762" y="635892"/>
            <a:ext cx="1072332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Arial"/>
              <a:buNone/>
            </a:pPr>
            <a:r>
              <a:rPr lang="es-AR" sz="2800" b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Улучшение транзитных услуг с отображением прибытия в реальном времени и системой оповещения</a:t>
            </a:r>
            <a:endParaRPr>
              <a:solidFill>
                <a:schemeClr val="dk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Arial"/>
              <a:buNone/>
            </a:pPr>
            <a:endParaRPr sz="2800" b="1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" name="Google Shape;412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0"/>
            <a:ext cx="6096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p29"/>
          <p:cNvSpPr txBox="1"/>
          <p:nvPr/>
        </p:nvSpPr>
        <p:spPr>
          <a:xfrm>
            <a:off x="8045261" y="2497654"/>
            <a:ext cx="4146738" cy="3785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800" b="1" i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Пользовательский опыт: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800" i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Прозрачность</a:t>
            </a:r>
            <a:endParaRPr sz="1800" i="1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800" i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e-hail</a:t>
            </a:r>
            <a:endParaRPr sz="1800" i="1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800" i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Оплата картой</a:t>
            </a:r>
            <a:endParaRPr sz="1800" i="1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800" b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Эффективность: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800" i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+ поездки, + аренда</a:t>
            </a:r>
            <a:endParaRPr sz="1800" i="1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800" i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Баланс спроса и предложения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800" b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Безопасность: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800" i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Действительные лицензии	</a:t>
            </a:r>
            <a:endParaRPr sz="1800" i="1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800" i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Нормы безопасности</a:t>
            </a:r>
            <a:endParaRPr sz="1800" i="1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i="1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Google Shape;414;p29"/>
          <p:cNvSpPr txBox="1"/>
          <p:nvPr/>
        </p:nvSpPr>
        <p:spPr>
          <a:xfrm>
            <a:off x="6850475" y="635900"/>
            <a:ext cx="49659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Arial"/>
              <a:buNone/>
            </a:pPr>
            <a:r>
              <a:rPr lang="es-AR" sz="2800" b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Модернизация системы такси</a:t>
            </a:r>
            <a:endParaRPr/>
          </a:p>
        </p:txBody>
      </p:sp>
      <p:cxnSp>
        <p:nvCxnSpPr>
          <p:cNvPr id="415" name="Google Shape;415;p29"/>
          <p:cNvCxnSpPr/>
          <p:nvPr/>
        </p:nvCxnSpPr>
        <p:spPr>
          <a:xfrm rot="10800000">
            <a:off x="7546072" y="2693677"/>
            <a:ext cx="270589" cy="0"/>
          </a:xfrm>
          <a:prstGeom prst="straightConnector1">
            <a:avLst/>
          </a:prstGeom>
          <a:noFill/>
          <a:ln w="15875" cap="flat" cmpd="sng">
            <a:solidFill>
              <a:srgbClr val="323F4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16" name="Google Shape;416;p29"/>
          <p:cNvCxnSpPr/>
          <p:nvPr/>
        </p:nvCxnSpPr>
        <p:spPr>
          <a:xfrm rot="10800000">
            <a:off x="7546072" y="4103648"/>
            <a:ext cx="270589" cy="0"/>
          </a:xfrm>
          <a:prstGeom prst="straightConnector1">
            <a:avLst/>
          </a:prstGeom>
          <a:noFill/>
          <a:ln w="15875" cap="flat" cmpd="sng">
            <a:solidFill>
              <a:srgbClr val="323F4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17" name="Google Shape;417;p29"/>
          <p:cNvCxnSpPr/>
          <p:nvPr/>
        </p:nvCxnSpPr>
        <p:spPr>
          <a:xfrm rot="10800000">
            <a:off x="7546072" y="5255707"/>
            <a:ext cx="270589" cy="0"/>
          </a:xfrm>
          <a:prstGeom prst="straightConnector1">
            <a:avLst/>
          </a:prstGeom>
          <a:noFill/>
          <a:ln w="15875" cap="flat" cmpd="sng">
            <a:solidFill>
              <a:srgbClr val="323F4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18" name="Google Shape;418;p29"/>
          <p:cNvCxnSpPr/>
          <p:nvPr/>
        </p:nvCxnSpPr>
        <p:spPr>
          <a:xfrm>
            <a:off x="6997959" y="1996751"/>
            <a:ext cx="5194041" cy="0"/>
          </a:xfrm>
          <a:prstGeom prst="straightConnector1">
            <a:avLst/>
          </a:prstGeom>
          <a:noFill/>
          <a:ln w="15875" cap="flat" cmpd="sng">
            <a:solidFill>
              <a:srgbClr val="323F4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" name="Google Shape;423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61849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p30"/>
          <p:cNvSpPr txBox="1"/>
          <p:nvPr/>
        </p:nvSpPr>
        <p:spPr>
          <a:xfrm>
            <a:off x="6913983" y="617953"/>
            <a:ext cx="439702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Arial"/>
              <a:buNone/>
            </a:pPr>
            <a:r>
              <a:rPr lang="es-AR" sz="2800" b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Новая система парковок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25" name="Google Shape;425;p30"/>
          <p:cNvCxnSpPr/>
          <p:nvPr/>
        </p:nvCxnSpPr>
        <p:spPr>
          <a:xfrm>
            <a:off x="6997959" y="1996751"/>
            <a:ext cx="5194041" cy="0"/>
          </a:xfrm>
          <a:prstGeom prst="straightConnector1">
            <a:avLst/>
          </a:prstGeom>
          <a:noFill/>
          <a:ln w="15875" cap="flat" cmpd="sng">
            <a:solidFill>
              <a:srgbClr val="323F4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26" name="Google Shape;426;p30"/>
          <p:cNvSpPr txBox="1"/>
          <p:nvPr/>
        </p:nvSpPr>
        <p:spPr>
          <a:xfrm>
            <a:off x="7816661" y="2425959"/>
            <a:ext cx="4865266" cy="2031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Font typeface="Arial"/>
              <a:buNone/>
            </a:pPr>
            <a:r>
              <a:rPr lang="es-AR" sz="1800" i="1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Безналичная система оплаты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Font typeface="Arial"/>
              <a:buNone/>
            </a:pPr>
            <a:endParaRPr sz="1800" b="0" i="1" u="none" strike="noStrike" cap="none">
              <a:solidFill>
                <a:srgbClr val="40404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Font typeface="Arial"/>
              <a:buNone/>
            </a:pPr>
            <a:r>
              <a:rPr lang="es-AR" sz="1800" i="1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Прогрессивный тариф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i="1">
              <a:solidFill>
                <a:srgbClr val="40404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800" i="1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Интегрированная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i="1">
              <a:solidFill>
                <a:srgbClr val="40404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800" i="1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Отображен весь город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i="1">
              <a:solidFill>
                <a:srgbClr val="40404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800" i="1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Бесплатна для жителей</a:t>
            </a:r>
            <a:endParaRPr sz="1800" i="1">
              <a:solidFill>
                <a:srgbClr val="40404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27" name="Google Shape;427;p30"/>
          <p:cNvCxnSpPr/>
          <p:nvPr/>
        </p:nvCxnSpPr>
        <p:spPr>
          <a:xfrm rot="10800000">
            <a:off x="7546072" y="2693677"/>
            <a:ext cx="270589" cy="0"/>
          </a:xfrm>
          <a:prstGeom prst="straightConnector1">
            <a:avLst/>
          </a:prstGeom>
          <a:noFill/>
          <a:ln w="15875" cap="flat" cmpd="sng">
            <a:solidFill>
              <a:srgbClr val="323F4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28" name="Google Shape;428;p30"/>
          <p:cNvCxnSpPr/>
          <p:nvPr/>
        </p:nvCxnSpPr>
        <p:spPr>
          <a:xfrm rot="10800000">
            <a:off x="7546072" y="3214648"/>
            <a:ext cx="270589" cy="0"/>
          </a:xfrm>
          <a:prstGeom prst="straightConnector1">
            <a:avLst/>
          </a:prstGeom>
          <a:noFill/>
          <a:ln w="15875" cap="flat" cmpd="sng">
            <a:solidFill>
              <a:srgbClr val="323F4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29" name="Google Shape;429;p30"/>
          <p:cNvCxnSpPr/>
          <p:nvPr/>
        </p:nvCxnSpPr>
        <p:spPr>
          <a:xfrm rot="10800000">
            <a:off x="7546072" y="3769807"/>
            <a:ext cx="270589" cy="0"/>
          </a:xfrm>
          <a:prstGeom prst="straightConnector1">
            <a:avLst/>
          </a:prstGeom>
          <a:noFill/>
          <a:ln w="15875" cap="flat" cmpd="sng">
            <a:solidFill>
              <a:srgbClr val="323F4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30" name="Google Shape;430;p30"/>
          <p:cNvCxnSpPr/>
          <p:nvPr/>
        </p:nvCxnSpPr>
        <p:spPr>
          <a:xfrm rot="10800000">
            <a:off x="7546072" y="4272162"/>
            <a:ext cx="270589" cy="0"/>
          </a:xfrm>
          <a:prstGeom prst="straightConnector1">
            <a:avLst/>
          </a:prstGeom>
          <a:noFill/>
          <a:ln w="15875" cap="flat" cmpd="sng">
            <a:solidFill>
              <a:srgbClr val="323F4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31" name="Google Shape;431;p30"/>
          <p:cNvCxnSpPr/>
          <p:nvPr/>
        </p:nvCxnSpPr>
        <p:spPr>
          <a:xfrm rot="10800000">
            <a:off x="7546072" y="4819673"/>
            <a:ext cx="270589" cy="0"/>
          </a:xfrm>
          <a:prstGeom prst="straightConnector1">
            <a:avLst/>
          </a:prstGeom>
          <a:noFill/>
          <a:ln w="15875" cap="flat" cmpd="sng">
            <a:solidFill>
              <a:srgbClr val="323F4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6" name="Google Shape;436;p31"/>
          <p:cNvGrpSpPr/>
          <p:nvPr/>
        </p:nvGrpSpPr>
        <p:grpSpPr>
          <a:xfrm>
            <a:off x="1227999" y="1412591"/>
            <a:ext cx="2551436" cy="550153"/>
            <a:chOff x="1227999" y="2415318"/>
            <a:chExt cx="2551436" cy="550153"/>
          </a:xfrm>
        </p:grpSpPr>
        <p:pic>
          <p:nvPicPr>
            <p:cNvPr id="437" name="Google Shape;437;p3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227999" y="2415318"/>
              <a:ext cx="2551436" cy="55015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8" name="Google Shape;438;p31"/>
            <p:cNvSpPr txBox="1"/>
            <p:nvPr/>
          </p:nvSpPr>
          <p:spPr>
            <a:xfrm>
              <a:off x="1955403" y="2508954"/>
              <a:ext cx="1251305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AR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OPEN DATA</a:t>
              </a:r>
              <a:endParaRPr/>
            </a:p>
          </p:txBody>
        </p:sp>
      </p:grpSp>
      <p:grpSp>
        <p:nvGrpSpPr>
          <p:cNvPr id="439" name="Google Shape;439;p31"/>
          <p:cNvGrpSpPr/>
          <p:nvPr/>
        </p:nvGrpSpPr>
        <p:grpSpPr>
          <a:xfrm>
            <a:off x="4950104" y="1247684"/>
            <a:ext cx="2551436" cy="550153"/>
            <a:chOff x="1227999" y="3111071"/>
            <a:chExt cx="2551436" cy="550153"/>
          </a:xfrm>
        </p:grpSpPr>
        <p:pic>
          <p:nvPicPr>
            <p:cNvPr id="440" name="Google Shape;440;p3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227999" y="3111071"/>
              <a:ext cx="2551436" cy="55015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1" name="Google Shape;441;p31"/>
            <p:cNvSpPr txBox="1"/>
            <p:nvPr/>
          </p:nvSpPr>
          <p:spPr>
            <a:xfrm>
              <a:off x="1916164" y="3201481"/>
              <a:ext cx="1769285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AR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APPS / SERVICES</a:t>
              </a:r>
              <a:endParaRPr/>
            </a:p>
          </p:txBody>
        </p:sp>
      </p:grpSp>
      <p:sp>
        <p:nvSpPr>
          <p:cNvPr id="442" name="Google Shape;442;p31"/>
          <p:cNvSpPr txBox="1"/>
          <p:nvPr/>
        </p:nvSpPr>
        <p:spPr>
          <a:xfrm>
            <a:off x="1909004" y="3816248"/>
            <a:ext cx="255143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TRAFFIC </a:t>
            </a:r>
            <a:endParaRPr/>
          </a:p>
        </p:txBody>
      </p:sp>
      <p:grpSp>
        <p:nvGrpSpPr>
          <p:cNvPr id="443" name="Google Shape;443;p31"/>
          <p:cNvGrpSpPr/>
          <p:nvPr/>
        </p:nvGrpSpPr>
        <p:grpSpPr>
          <a:xfrm>
            <a:off x="8517372" y="1412590"/>
            <a:ext cx="2551436" cy="550153"/>
            <a:chOff x="1227999" y="3818627"/>
            <a:chExt cx="2551436" cy="550153"/>
          </a:xfrm>
        </p:grpSpPr>
        <p:pic>
          <p:nvPicPr>
            <p:cNvPr id="444" name="Google Shape;444;p3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227999" y="3818627"/>
              <a:ext cx="2551436" cy="55015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5" name="Google Shape;445;p31"/>
            <p:cNvSpPr/>
            <p:nvPr/>
          </p:nvSpPr>
          <p:spPr>
            <a:xfrm>
              <a:off x="1909004" y="3907848"/>
              <a:ext cx="1678216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AR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MOBILTY MNGT</a:t>
              </a:r>
              <a:endParaRPr/>
            </a:p>
          </p:txBody>
        </p:sp>
      </p:grpSp>
      <p:sp>
        <p:nvSpPr>
          <p:cNvPr id="446" name="Google Shape;446;p31"/>
          <p:cNvSpPr/>
          <p:nvPr/>
        </p:nvSpPr>
        <p:spPr>
          <a:xfrm>
            <a:off x="309306" y="279326"/>
            <a:ext cx="407034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800" b="1">
                <a:solidFill>
                  <a:srgbClr val="333F50"/>
                </a:solidFill>
                <a:latin typeface="Calibri"/>
                <a:ea typeface="Calibri"/>
                <a:cs typeface="Calibri"/>
                <a:sym typeface="Calibri"/>
              </a:rPr>
              <a:t>Bs As Unified Mobility API</a:t>
            </a:r>
            <a:endParaRPr/>
          </a:p>
        </p:txBody>
      </p:sp>
      <p:grpSp>
        <p:nvGrpSpPr>
          <p:cNvPr id="447" name="Google Shape;447;p31"/>
          <p:cNvGrpSpPr/>
          <p:nvPr/>
        </p:nvGrpSpPr>
        <p:grpSpPr>
          <a:xfrm>
            <a:off x="4993777" y="2847840"/>
            <a:ext cx="2464091" cy="696871"/>
            <a:chOff x="4318516" y="3036185"/>
            <a:chExt cx="2464091" cy="696871"/>
          </a:xfrm>
        </p:grpSpPr>
        <p:pic>
          <p:nvPicPr>
            <p:cNvPr id="448" name="Google Shape;448;p31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318516" y="3036185"/>
              <a:ext cx="2464091" cy="6968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9" name="Google Shape;449;p31"/>
            <p:cNvSpPr txBox="1"/>
            <p:nvPr/>
          </p:nvSpPr>
          <p:spPr>
            <a:xfrm>
              <a:off x="4921914" y="3041752"/>
              <a:ext cx="1738922" cy="646331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AR" sz="18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UNIFIED MOBILITY API</a:t>
              </a:r>
              <a:endParaRPr/>
            </a:p>
          </p:txBody>
        </p:sp>
      </p:grpSp>
      <p:grpSp>
        <p:nvGrpSpPr>
          <p:cNvPr id="450" name="Google Shape;450;p31"/>
          <p:cNvGrpSpPr/>
          <p:nvPr/>
        </p:nvGrpSpPr>
        <p:grpSpPr>
          <a:xfrm>
            <a:off x="1640116" y="4124086"/>
            <a:ext cx="2410998" cy="538869"/>
            <a:chOff x="7694154" y="873940"/>
            <a:chExt cx="2410998" cy="538869"/>
          </a:xfrm>
        </p:grpSpPr>
        <p:pic>
          <p:nvPicPr>
            <p:cNvPr id="451" name="Google Shape;451;p31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694154" y="873940"/>
              <a:ext cx="2410998" cy="53886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2" name="Google Shape;452;p31"/>
            <p:cNvSpPr txBox="1"/>
            <p:nvPr/>
          </p:nvSpPr>
          <p:spPr>
            <a:xfrm>
              <a:off x="8358151" y="987283"/>
              <a:ext cx="1534319" cy="3231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AR" sz="15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BUS</a:t>
              </a:r>
              <a:r>
                <a:rPr lang="es-AR" sz="15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 </a:t>
              </a:r>
              <a:r>
                <a:rPr lang="es-AR" sz="1500" i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GTFS</a:t>
              </a:r>
              <a:endParaRPr/>
            </a:p>
          </p:txBody>
        </p:sp>
      </p:grpSp>
      <p:grpSp>
        <p:nvGrpSpPr>
          <p:cNvPr id="453" name="Google Shape;453;p31"/>
          <p:cNvGrpSpPr/>
          <p:nvPr/>
        </p:nvGrpSpPr>
        <p:grpSpPr>
          <a:xfrm>
            <a:off x="1733442" y="4435584"/>
            <a:ext cx="2410998" cy="538869"/>
            <a:chOff x="7694154" y="1481140"/>
            <a:chExt cx="2410998" cy="538869"/>
          </a:xfrm>
        </p:grpSpPr>
        <p:pic>
          <p:nvPicPr>
            <p:cNvPr id="454" name="Google Shape;454;p3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7694154" y="1481140"/>
              <a:ext cx="2410998" cy="53886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5" name="Google Shape;455;p31"/>
            <p:cNvSpPr txBox="1"/>
            <p:nvPr/>
          </p:nvSpPr>
          <p:spPr>
            <a:xfrm>
              <a:off x="8358150" y="1594483"/>
              <a:ext cx="1534319" cy="3231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AR" sz="15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TRAIN </a:t>
              </a:r>
              <a:r>
                <a:rPr lang="es-AR" sz="15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s-AR" sz="1500" i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GTFS</a:t>
              </a:r>
              <a:endParaRPr/>
            </a:p>
          </p:txBody>
        </p:sp>
      </p:grpSp>
      <p:grpSp>
        <p:nvGrpSpPr>
          <p:cNvPr id="456" name="Google Shape;456;p31"/>
          <p:cNvGrpSpPr/>
          <p:nvPr/>
        </p:nvGrpSpPr>
        <p:grpSpPr>
          <a:xfrm>
            <a:off x="1826768" y="4726852"/>
            <a:ext cx="2410998" cy="538869"/>
            <a:chOff x="7694154" y="2088340"/>
            <a:chExt cx="2410998" cy="538869"/>
          </a:xfrm>
        </p:grpSpPr>
        <p:pic>
          <p:nvPicPr>
            <p:cNvPr id="457" name="Google Shape;457;p31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7694154" y="2088340"/>
              <a:ext cx="2410998" cy="53886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8" name="Google Shape;458;p31"/>
            <p:cNvSpPr txBox="1"/>
            <p:nvPr/>
          </p:nvSpPr>
          <p:spPr>
            <a:xfrm>
              <a:off x="8372039" y="2204528"/>
              <a:ext cx="1534319" cy="3231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AR" sz="15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SUBWAY</a:t>
              </a:r>
              <a:r>
                <a:rPr lang="es-AR" sz="15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 </a:t>
              </a:r>
              <a:r>
                <a:rPr lang="es-AR" sz="1500" i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GTFS</a:t>
              </a:r>
              <a:endParaRPr/>
            </a:p>
          </p:txBody>
        </p:sp>
      </p:grpSp>
      <p:grpSp>
        <p:nvGrpSpPr>
          <p:cNvPr id="459" name="Google Shape;459;p31"/>
          <p:cNvGrpSpPr/>
          <p:nvPr/>
        </p:nvGrpSpPr>
        <p:grpSpPr>
          <a:xfrm>
            <a:off x="7535880" y="4117752"/>
            <a:ext cx="2829352" cy="538869"/>
            <a:chOff x="7694153" y="3301378"/>
            <a:chExt cx="2829352" cy="538869"/>
          </a:xfrm>
        </p:grpSpPr>
        <p:pic>
          <p:nvPicPr>
            <p:cNvPr id="460" name="Google Shape;460;p31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7694153" y="3301378"/>
              <a:ext cx="2410994" cy="53886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1" name="Google Shape;461;p31"/>
            <p:cNvSpPr txBox="1"/>
            <p:nvPr/>
          </p:nvSpPr>
          <p:spPr>
            <a:xfrm>
              <a:off x="8306339" y="3414721"/>
              <a:ext cx="2217166" cy="3231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AR" sz="15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ROAD CLOSURES</a:t>
              </a:r>
              <a:endParaRPr sz="1500" b="1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2" name="Google Shape;462;p31"/>
          <p:cNvGrpSpPr/>
          <p:nvPr/>
        </p:nvGrpSpPr>
        <p:grpSpPr>
          <a:xfrm>
            <a:off x="7770889" y="6215763"/>
            <a:ext cx="2708524" cy="404722"/>
            <a:chOff x="7807313" y="5236963"/>
            <a:chExt cx="2708524" cy="404722"/>
          </a:xfrm>
        </p:grpSpPr>
        <p:sp>
          <p:nvSpPr>
            <p:cNvPr id="463" name="Google Shape;463;p31"/>
            <p:cNvSpPr txBox="1"/>
            <p:nvPr/>
          </p:nvSpPr>
          <p:spPr>
            <a:xfrm>
              <a:off x="8298671" y="5264591"/>
              <a:ext cx="2217166" cy="3231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AR" sz="15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CURB</a:t>
              </a:r>
              <a:endParaRPr/>
            </a:p>
          </p:txBody>
        </p:sp>
        <p:pic>
          <p:nvPicPr>
            <p:cNvPr id="464" name="Google Shape;464;p31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7807313" y="5236963"/>
              <a:ext cx="462539" cy="40472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65" name="Google Shape;465;p31"/>
          <p:cNvGrpSpPr/>
          <p:nvPr/>
        </p:nvGrpSpPr>
        <p:grpSpPr>
          <a:xfrm>
            <a:off x="7649040" y="4411833"/>
            <a:ext cx="2848401" cy="538869"/>
            <a:chOff x="7694153" y="3904144"/>
            <a:chExt cx="2848401" cy="538869"/>
          </a:xfrm>
        </p:grpSpPr>
        <p:sp>
          <p:nvSpPr>
            <p:cNvPr id="466" name="Google Shape;466;p31"/>
            <p:cNvSpPr/>
            <p:nvPr/>
          </p:nvSpPr>
          <p:spPr>
            <a:xfrm>
              <a:off x="7694153" y="3904144"/>
              <a:ext cx="2410994" cy="538869"/>
            </a:xfrm>
            <a:prstGeom prst="rect">
              <a:avLst/>
            </a:prstGeom>
            <a:solidFill>
              <a:srgbClr val="333F50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7" name="Google Shape;467;p31"/>
            <p:cNvSpPr txBox="1"/>
            <p:nvPr/>
          </p:nvSpPr>
          <p:spPr>
            <a:xfrm>
              <a:off x="8325388" y="4016447"/>
              <a:ext cx="2217166" cy="3231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AR" sz="15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PARKING RULES</a:t>
              </a:r>
              <a:endParaRPr sz="1500" b="1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68" name="Google Shape;468;p31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7891561" y="3999534"/>
              <a:ext cx="340501" cy="34050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69" name="Google Shape;469;p31"/>
          <p:cNvGrpSpPr/>
          <p:nvPr/>
        </p:nvGrpSpPr>
        <p:grpSpPr>
          <a:xfrm>
            <a:off x="7844074" y="4744115"/>
            <a:ext cx="2579319" cy="538869"/>
            <a:chOff x="7694151" y="5769760"/>
            <a:chExt cx="2579319" cy="538869"/>
          </a:xfrm>
        </p:grpSpPr>
        <p:sp>
          <p:nvSpPr>
            <p:cNvPr id="470" name="Google Shape;470;p31"/>
            <p:cNvSpPr/>
            <p:nvPr/>
          </p:nvSpPr>
          <p:spPr>
            <a:xfrm>
              <a:off x="7694151" y="5769760"/>
              <a:ext cx="2410994" cy="538869"/>
            </a:xfrm>
            <a:prstGeom prst="rect">
              <a:avLst/>
            </a:prstGeom>
            <a:solidFill>
              <a:srgbClr val="333F50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1" name="Google Shape;471;p31"/>
            <p:cNvSpPr txBox="1"/>
            <p:nvPr/>
          </p:nvSpPr>
          <p:spPr>
            <a:xfrm>
              <a:off x="8287289" y="5864174"/>
              <a:ext cx="1986181" cy="3231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AR" sz="15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TRAFFIC LIGHTS</a:t>
              </a:r>
              <a:endParaRPr sz="1500" b="1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72" name="Google Shape;472;p31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7919021" y="5851574"/>
              <a:ext cx="274941" cy="39277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73" name="Google Shape;473;p31"/>
          <p:cNvGrpSpPr/>
          <p:nvPr/>
        </p:nvGrpSpPr>
        <p:grpSpPr>
          <a:xfrm>
            <a:off x="1928476" y="5027697"/>
            <a:ext cx="2410998" cy="538869"/>
            <a:chOff x="7694154" y="2088340"/>
            <a:chExt cx="2410998" cy="538869"/>
          </a:xfrm>
        </p:grpSpPr>
        <p:pic>
          <p:nvPicPr>
            <p:cNvPr id="474" name="Google Shape;474;p31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7694154" y="2088340"/>
              <a:ext cx="2410998" cy="53886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5" name="Google Shape;475;p31"/>
            <p:cNvSpPr txBox="1"/>
            <p:nvPr/>
          </p:nvSpPr>
          <p:spPr>
            <a:xfrm>
              <a:off x="8372039" y="2204528"/>
              <a:ext cx="1733113" cy="3231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AR" sz="15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BIKE SYSTEM </a:t>
              </a:r>
              <a:r>
                <a:rPr lang="es-AR" sz="1500" i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MDS</a:t>
              </a:r>
              <a:endParaRPr/>
            </a:p>
          </p:txBody>
        </p:sp>
      </p:grpSp>
      <p:cxnSp>
        <p:nvCxnSpPr>
          <p:cNvPr id="476" name="Google Shape;476;p31"/>
          <p:cNvCxnSpPr>
            <a:stCxn id="448" idx="0"/>
            <a:endCxn id="437" idx="2"/>
          </p:cNvCxnSpPr>
          <p:nvPr/>
        </p:nvCxnSpPr>
        <p:spPr>
          <a:xfrm rot="5400000" flipH="1">
            <a:off x="3922272" y="544290"/>
            <a:ext cx="885000" cy="3722100"/>
          </a:xfrm>
          <a:prstGeom prst="bentConnector3">
            <a:avLst>
              <a:gd name="adj1" fmla="val 50005"/>
            </a:avLst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477" name="Google Shape;477;p31"/>
          <p:cNvCxnSpPr>
            <a:stCxn id="448" idx="0"/>
            <a:endCxn id="444" idx="2"/>
          </p:cNvCxnSpPr>
          <p:nvPr/>
        </p:nvCxnSpPr>
        <p:spPr>
          <a:xfrm rot="-5400000">
            <a:off x="7566972" y="621690"/>
            <a:ext cx="885000" cy="3567300"/>
          </a:xfrm>
          <a:prstGeom prst="bentConnector3">
            <a:avLst>
              <a:gd name="adj1" fmla="val 50005"/>
            </a:avLst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478" name="Google Shape;478;p31"/>
          <p:cNvCxnSpPr>
            <a:stCxn id="448" idx="0"/>
            <a:endCxn id="440" idx="2"/>
          </p:cNvCxnSpPr>
          <p:nvPr/>
        </p:nvCxnSpPr>
        <p:spPr>
          <a:xfrm rot="10800000">
            <a:off x="6225822" y="1797840"/>
            <a:ext cx="0" cy="10500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479" name="Google Shape;479;p31"/>
          <p:cNvCxnSpPr>
            <a:stCxn id="451" idx="0"/>
            <a:endCxn id="448" idx="2"/>
          </p:cNvCxnSpPr>
          <p:nvPr/>
        </p:nvCxnSpPr>
        <p:spPr>
          <a:xfrm rot="-5400000">
            <a:off x="4246015" y="2144386"/>
            <a:ext cx="579300" cy="3380100"/>
          </a:xfrm>
          <a:prstGeom prst="bentConnector3">
            <a:avLst>
              <a:gd name="adj1" fmla="val 50006"/>
            </a:avLst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480" name="Google Shape;480;p31"/>
          <p:cNvCxnSpPr>
            <a:stCxn id="460" idx="0"/>
            <a:endCxn id="448" idx="2"/>
          </p:cNvCxnSpPr>
          <p:nvPr/>
        </p:nvCxnSpPr>
        <p:spPr>
          <a:xfrm rot="5400000" flipH="1">
            <a:off x="7197127" y="2573502"/>
            <a:ext cx="573000" cy="2515500"/>
          </a:xfrm>
          <a:prstGeom prst="bentConnector3">
            <a:avLst>
              <a:gd name="adj1" fmla="val 50003"/>
            </a:avLst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grpSp>
        <p:nvGrpSpPr>
          <p:cNvPr id="481" name="Google Shape;481;p31"/>
          <p:cNvGrpSpPr/>
          <p:nvPr/>
        </p:nvGrpSpPr>
        <p:grpSpPr>
          <a:xfrm>
            <a:off x="8016698" y="5043681"/>
            <a:ext cx="2626697" cy="538869"/>
            <a:chOff x="7694152" y="4522106"/>
            <a:chExt cx="2626697" cy="538869"/>
          </a:xfrm>
        </p:grpSpPr>
        <p:sp>
          <p:nvSpPr>
            <p:cNvPr id="482" name="Google Shape;482;p31"/>
            <p:cNvSpPr/>
            <p:nvPr/>
          </p:nvSpPr>
          <p:spPr>
            <a:xfrm>
              <a:off x="7694152" y="4522106"/>
              <a:ext cx="2410994" cy="538869"/>
            </a:xfrm>
            <a:prstGeom prst="rect">
              <a:avLst/>
            </a:prstGeom>
            <a:solidFill>
              <a:srgbClr val="333F50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3" name="Google Shape;483;p31"/>
            <p:cNvSpPr txBox="1"/>
            <p:nvPr/>
          </p:nvSpPr>
          <p:spPr>
            <a:xfrm>
              <a:off x="8334669" y="4635080"/>
              <a:ext cx="1986181" cy="3231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AR" sz="15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VMS</a:t>
              </a:r>
              <a:endParaRPr/>
            </a:p>
          </p:txBody>
        </p:sp>
        <p:pic>
          <p:nvPicPr>
            <p:cNvPr id="484" name="Google Shape;484;p31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7862985" y="4658274"/>
              <a:ext cx="406867" cy="28273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85" name="Google Shape;485;p31"/>
          <p:cNvSpPr/>
          <p:nvPr/>
        </p:nvSpPr>
        <p:spPr>
          <a:xfrm>
            <a:off x="1972602" y="5612045"/>
            <a:ext cx="1767343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600" i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Scooters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600" i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Car sharing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600" i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Interurban shuttles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600" i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Taxis</a:t>
            </a:r>
            <a:endParaRPr/>
          </a:p>
        </p:txBody>
      </p:sp>
      <p:pic>
        <p:nvPicPr>
          <p:cNvPr id="486" name="Google Shape;486;p31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670136" y="5789253"/>
            <a:ext cx="304800" cy="5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p31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670136" y="6029075"/>
            <a:ext cx="304800" cy="5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31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670136" y="6268897"/>
            <a:ext cx="304800" cy="5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31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666632" y="6493164"/>
            <a:ext cx="304800" cy="57150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p31"/>
          <p:cNvSpPr/>
          <p:nvPr/>
        </p:nvSpPr>
        <p:spPr>
          <a:xfrm>
            <a:off x="7951506" y="5695524"/>
            <a:ext cx="2585772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600" i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Curb use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600" i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On street parking availability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600" i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Private parking</a:t>
            </a:r>
            <a:endParaRPr/>
          </a:p>
        </p:txBody>
      </p:sp>
      <p:pic>
        <p:nvPicPr>
          <p:cNvPr id="491" name="Google Shape;491;p31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7649040" y="5853682"/>
            <a:ext cx="304800" cy="5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p31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7649040" y="6093504"/>
            <a:ext cx="304800" cy="5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p31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7649040" y="6333326"/>
            <a:ext cx="304800" cy="57150"/>
          </a:xfrm>
          <a:prstGeom prst="rect">
            <a:avLst/>
          </a:prstGeom>
          <a:noFill/>
          <a:ln>
            <a:noFill/>
          </a:ln>
        </p:spPr>
      </p:pic>
      <p:sp>
        <p:nvSpPr>
          <p:cNvPr id="494" name="Google Shape;494;p31"/>
          <p:cNvSpPr/>
          <p:nvPr/>
        </p:nvSpPr>
        <p:spPr>
          <a:xfrm>
            <a:off x="4468644" y="5865841"/>
            <a:ext cx="2515554" cy="569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800" b="1" i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🡨 ROADMAP 2019 🡪</a:t>
            </a:r>
            <a:endParaRPr sz="1800" b="1" i="1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9" name="Google Shape;499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04947" y="4763439"/>
            <a:ext cx="2986896" cy="545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22824" y="2724592"/>
            <a:ext cx="2986897" cy="545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04946" y="3404564"/>
            <a:ext cx="2969020" cy="545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p3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22824" y="2034124"/>
            <a:ext cx="2969019" cy="545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3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47996" y="4161040"/>
            <a:ext cx="2462019" cy="1033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3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789115" y="3382462"/>
            <a:ext cx="3086100" cy="556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3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244786" y="1382937"/>
            <a:ext cx="2337492" cy="5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506" name="Google Shape;506;p32"/>
          <p:cNvSpPr/>
          <p:nvPr/>
        </p:nvSpPr>
        <p:spPr>
          <a:xfrm>
            <a:off x="8550749" y="2072725"/>
            <a:ext cx="28074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600" i="1">
                <a:solidFill>
                  <a:srgbClr val="333F50"/>
                </a:solidFill>
                <a:latin typeface="Calibri"/>
                <a:ea typeface="Calibri"/>
                <a:cs typeface="Calibri"/>
                <a:sym typeface="Calibri"/>
              </a:rPr>
              <a:t>Упр-е пропускной способ-тью</a:t>
            </a:r>
            <a:endParaRPr sz="1600" i="1">
              <a:solidFill>
                <a:srgbClr val="333F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600" i="1">
                <a:solidFill>
                  <a:srgbClr val="333F50"/>
                </a:solidFill>
                <a:latin typeface="Calibri"/>
                <a:ea typeface="Calibri"/>
                <a:cs typeface="Calibri"/>
                <a:sym typeface="Calibri"/>
              </a:rPr>
              <a:t>Управление спросом</a:t>
            </a:r>
            <a:endParaRPr sz="1600" i="1">
              <a:solidFill>
                <a:srgbClr val="333F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600" i="1">
                <a:solidFill>
                  <a:srgbClr val="333F50"/>
                </a:solidFill>
                <a:latin typeface="Calibri"/>
                <a:ea typeface="Calibri"/>
                <a:cs typeface="Calibri"/>
                <a:sym typeface="Calibri"/>
              </a:rPr>
              <a:t>Управление ЧС</a:t>
            </a:r>
            <a:endParaRPr sz="1600" i="1">
              <a:solidFill>
                <a:srgbClr val="333F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600" i="1">
                <a:solidFill>
                  <a:srgbClr val="333F50"/>
                </a:solidFill>
                <a:latin typeface="Calibri"/>
                <a:ea typeface="Calibri"/>
                <a:cs typeface="Calibri"/>
                <a:sym typeface="Calibri"/>
              </a:rPr>
              <a:t>Межведомственная координация</a:t>
            </a:r>
            <a:endParaRPr sz="1600" i="1">
              <a:solidFill>
                <a:srgbClr val="333F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7" name="Google Shape;507;p3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48290" y="2249933"/>
            <a:ext cx="304800" cy="5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3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48290" y="2489755"/>
            <a:ext cx="304800" cy="5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3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48290" y="2729577"/>
            <a:ext cx="304800" cy="5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3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44786" y="2953844"/>
            <a:ext cx="304800" cy="57150"/>
          </a:xfrm>
          <a:prstGeom prst="rect">
            <a:avLst/>
          </a:prstGeom>
          <a:noFill/>
          <a:ln>
            <a:noFill/>
          </a:ln>
        </p:spPr>
      </p:pic>
      <p:sp>
        <p:nvSpPr>
          <p:cNvPr id="511" name="Google Shape;511;p32"/>
          <p:cNvSpPr/>
          <p:nvPr/>
        </p:nvSpPr>
        <p:spPr>
          <a:xfrm>
            <a:off x="8550748" y="3962075"/>
            <a:ext cx="19452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600" i="1">
                <a:solidFill>
                  <a:srgbClr val="333F50"/>
                </a:solidFill>
                <a:latin typeface="Calibri"/>
                <a:ea typeface="Calibri"/>
                <a:cs typeface="Calibri"/>
                <a:sym typeface="Calibri"/>
              </a:rPr>
              <a:t>APIs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600" i="1">
                <a:solidFill>
                  <a:srgbClr val="333F50"/>
                </a:solidFill>
                <a:latin typeface="Calibri"/>
                <a:ea typeface="Calibri"/>
                <a:cs typeface="Calibri"/>
                <a:sym typeface="Calibri"/>
              </a:rPr>
              <a:t>Соц. сети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600" i="1">
                <a:solidFill>
                  <a:srgbClr val="333F50"/>
                </a:solidFill>
                <a:latin typeface="Calibri"/>
                <a:ea typeface="Calibri"/>
                <a:cs typeface="Calibri"/>
                <a:sym typeface="Calibri"/>
              </a:rPr>
              <a:t>Инфраструктура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600" i="1">
                <a:solidFill>
                  <a:srgbClr val="333F50"/>
                </a:solidFill>
                <a:latin typeface="Calibri"/>
                <a:ea typeface="Calibri"/>
                <a:cs typeface="Calibri"/>
                <a:sym typeface="Calibri"/>
              </a:rPr>
              <a:t>V2X</a:t>
            </a:r>
            <a:endParaRPr sz="1600" i="1">
              <a:solidFill>
                <a:srgbClr val="333F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2" name="Google Shape;512;p3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48290" y="4139295"/>
            <a:ext cx="304800" cy="5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3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48290" y="4379117"/>
            <a:ext cx="304800" cy="5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3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48290" y="4618939"/>
            <a:ext cx="304800" cy="5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3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44786" y="4843206"/>
            <a:ext cx="304800" cy="5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3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244786" y="3346082"/>
            <a:ext cx="2337492" cy="5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Google Shape;517;p32"/>
          <p:cNvSpPr txBox="1"/>
          <p:nvPr/>
        </p:nvSpPr>
        <p:spPr>
          <a:xfrm>
            <a:off x="8549586" y="1474839"/>
            <a:ext cx="162409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Управление</a:t>
            </a:r>
            <a:endParaRPr/>
          </a:p>
        </p:txBody>
      </p:sp>
      <p:sp>
        <p:nvSpPr>
          <p:cNvPr id="518" name="Google Shape;518;p32"/>
          <p:cNvSpPr txBox="1"/>
          <p:nvPr/>
        </p:nvSpPr>
        <p:spPr>
          <a:xfrm>
            <a:off x="8549572" y="3438475"/>
            <a:ext cx="2016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Информирование</a:t>
            </a:r>
            <a:endParaRPr/>
          </a:p>
        </p:txBody>
      </p:sp>
      <p:sp>
        <p:nvSpPr>
          <p:cNvPr id="519" name="Google Shape;519;p32"/>
          <p:cNvSpPr txBox="1"/>
          <p:nvPr/>
        </p:nvSpPr>
        <p:spPr>
          <a:xfrm>
            <a:off x="4787945" y="3473188"/>
            <a:ext cx="296227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Центр упр-я мобильностью</a:t>
            </a:r>
            <a:endParaRPr/>
          </a:p>
        </p:txBody>
      </p:sp>
      <p:sp>
        <p:nvSpPr>
          <p:cNvPr id="520" name="Google Shape;520;p32"/>
          <p:cNvSpPr txBox="1"/>
          <p:nvPr/>
        </p:nvSpPr>
        <p:spPr>
          <a:xfrm>
            <a:off x="1954685" y="4754715"/>
            <a:ext cx="2052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Другие источники данных</a:t>
            </a:r>
            <a:endParaRPr/>
          </a:p>
        </p:txBody>
      </p:sp>
      <p:sp>
        <p:nvSpPr>
          <p:cNvPr id="521" name="Google Shape;521;p32"/>
          <p:cNvSpPr txBox="1"/>
          <p:nvPr/>
        </p:nvSpPr>
        <p:spPr>
          <a:xfrm>
            <a:off x="1955122" y="2817693"/>
            <a:ext cx="2248051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Экстренные службы</a:t>
            </a:r>
            <a:endParaRPr/>
          </a:p>
        </p:txBody>
      </p:sp>
      <p:sp>
        <p:nvSpPr>
          <p:cNvPr id="522" name="Google Shape;522;p32"/>
          <p:cNvSpPr txBox="1"/>
          <p:nvPr/>
        </p:nvSpPr>
        <p:spPr>
          <a:xfrm>
            <a:off x="1970230" y="3499318"/>
            <a:ext cx="2248051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Транспортные службы</a:t>
            </a:r>
            <a:endParaRPr/>
          </a:p>
        </p:txBody>
      </p:sp>
      <p:sp>
        <p:nvSpPr>
          <p:cNvPr id="523" name="Google Shape;523;p32"/>
          <p:cNvSpPr txBox="1"/>
          <p:nvPr/>
        </p:nvSpPr>
        <p:spPr>
          <a:xfrm>
            <a:off x="1921501" y="2158443"/>
            <a:ext cx="224805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Датчики и камеры</a:t>
            </a:r>
            <a:endParaRPr/>
          </a:p>
        </p:txBody>
      </p:sp>
      <p:sp>
        <p:nvSpPr>
          <p:cNvPr id="524" name="Google Shape;524;p32"/>
          <p:cNvSpPr/>
          <p:nvPr/>
        </p:nvSpPr>
        <p:spPr>
          <a:xfrm>
            <a:off x="1050530" y="472559"/>
            <a:ext cx="556870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800" b="1">
                <a:solidFill>
                  <a:srgbClr val="333F50"/>
                </a:solidFill>
                <a:latin typeface="Calibri"/>
                <a:ea typeface="Calibri"/>
                <a:cs typeface="Calibri"/>
                <a:sym typeface="Calibri"/>
              </a:rPr>
              <a:t>Умный центр управления мобильностью</a:t>
            </a:r>
            <a:endParaRPr/>
          </a:p>
        </p:txBody>
      </p:sp>
      <p:sp>
        <p:nvSpPr>
          <p:cNvPr id="525" name="Google Shape;525;p32"/>
          <p:cNvSpPr txBox="1"/>
          <p:nvPr/>
        </p:nvSpPr>
        <p:spPr>
          <a:xfrm>
            <a:off x="5888250" y="4210300"/>
            <a:ext cx="1764600" cy="923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Аналитика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Алгоритм действий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Панель упр-я</a:t>
            </a:r>
            <a:endParaRPr/>
          </a:p>
        </p:txBody>
      </p:sp>
      <p:pic>
        <p:nvPicPr>
          <p:cNvPr id="526" name="Google Shape;526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04947" y="4095032"/>
            <a:ext cx="2986896" cy="545918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p32"/>
          <p:cNvSpPr txBox="1"/>
          <p:nvPr/>
        </p:nvSpPr>
        <p:spPr>
          <a:xfrm>
            <a:off x="1905760" y="4183325"/>
            <a:ext cx="2016001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Система инфрас-ры</a:t>
            </a:r>
            <a:endParaRPr/>
          </a:p>
        </p:txBody>
      </p:sp>
      <p:pic>
        <p:nvPicPr>
          <p:cNvPr id="528" name="Google Shape;528;p3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244786" y="5165256"/>
            <a:ext cx="2337492" cy="5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529" name="Google Shape;529;p32"/>
          <p:cNvSpPr txBox="1"/>
          <p:nvPr/>
        </p:nvSpPr>
        <p:spPr>
          <a:xfrm>
            <a:off x="8549573" y="5241900"/>
            <a:ext cx="1945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Осуществление</a:t>
            </a:r>
            <a:endParaRPr/>
          </a:p>
        </p:txBody>
      </p:sp>
      <p:sp>
        <p:nvSpPr>
          <p:cNvPr id="530" name="Google Shape;530;p32"/>
          <p:cNvSpPr/>
          <p:nvPr/>
        </p:nvSpPr>
        <p:spPr>
          <a:xfrm>
            <a:off x="8550750" y="5757900"/>
            <a:ext cx="13389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600" i="1">
                <a:solidFill>
                  <a:srgbClr val="333F50"/>
                </a:solidFill>
                <a:latin typeface="Calibri"/>
                <a:ea typeface="Calibri"/>
                <a:cs typeface="Calibri"/>
                <a:sym typeface="Calibri"/>
              </a:rPr>
              <a:t>Лиценизии</a:t>
            </a:r>
            <a:endParaRPr sz="1600" i="1">
              <a:solidFill>
                <a:srgbClr val="333F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600" i="1">
                <a:solidFill>
                  <a:srgbClr val="333F50"/>
                </a:solidFill>
                <a:latin typeface="Calibri"/>
                <a:ea typeface="Calibri"/>
                <a:cs typeface="Calibri"/>
                <a:sym typeface="Calibri"/>
              </a:rPr>
              <a:t>Правила</a:t>
            </a:r>
            <a:endParaRPr sz="1600" i="1">
              <a:solidFill>
                <a:srgbClr val="333F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31" name="Google Shape;531;p3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48290" y="5935103"/>
            <a:ext cx="304800" cy="5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p3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48290" y="6174925"/>
            <a:ext cx="304800" cy="57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15" descr="2-08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49652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5"/>
          <p:cNvSpPr txBox="1"/>
          <p:nvPr/>
        </p:nvSpPr>
        <p:spPr>
          <a:xfrm>
            <a:off x="9574990" y="2884690"/>
            <a:ext cx="634839" cy="2769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200" b="1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5%</a:t>
            </a:r>
            <a:endParaRPr/>
          </a:p>
        </p:txBody>
      </p:sp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16014" y="2831690"/>
            <a:ext cx="663463" cy="690879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5"/>
          <p:cNvSpPr txBox="1"/>
          <p:nvPr/>
        </p:nvSpPr>
        <p:spPr>
          <a:xfrm>
            <a:off x="8224975" y="2677801"/>
            <a:ext cx="634839" cy="2769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200" b="1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13%</a:t>
            </a:r>
            <a:endParaRPr/>
          </a:p>
        </p:txBody>
      </p:sp>
      <p:sp>
        <p:nvSpPr>
          <p:cNvPr id="104" name="Google Shape;104;p15"/>
          <p:cNvSpPr txBox="1"/>
          <p:nvPr/>
        </p:nvSpPr>
        <p:spPr>
          <a:xfrm>
            <a:off x="6808570" y="3085495"/>
            <a:ext cx="634839" cy="2769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200" b="1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59%</a:t>
            </a:r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3438144" y="1152144"/>
            <a:ext cx="29418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2.9 млн людей въезжают в город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615184" y="4219714"/>
            <a:ext cx="14173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3 млн жителей</a:t>
            </a:r>
          </a:p>
          <a:p>
            <a:r>
              <a:rPr lang="ru-RU" dirty="0" smtClean="0"/>
              <a:t>200 кв. км.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766834" y="2715412"/>
            <a:ext cx="23374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8 млн поездок ежедневно</a:t>
            </a:r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7" name="Google Shape;537;p33"/>
          <p:cNvPicPr preferRelativeResize="0"/>
          <p:nvPr/>
        </p:nvPicPr>
        <p:blipFill rotWithShape="1">
          <a:blip r:embed="rId3">
            <a:alphaModFix/>
          </a:blip>
          <a:srcRect r="-155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38" name="Google Shape;538;p3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3372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9" name="Google Shape;539;p33"/>
          <p:cNvSpPr txBox="1"/>
          <p:nvPr/>
        </p:nvSpPr>
        <p:spPr>
          <a:xfrm>
            <a:off x="8421085" y="371697"/>
            <a:ext cx="4865400" cy="1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400" b="1">
                <a:solidFill>
                  <a:schemeClr val="lt1"/>
                </a:solidFill>
              </a:rPr>
              <a:t>Распространяется на</a:t>
            </a:r>
            <a:r>
              <a:rPr lang="es-AR"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s-AR" sz="2400">
                <a:solidFill>
                  <a:schemeClr val="lt1"/>
                </a:solidFill>
              </a:rPr>
              <a:t>Велопрокат</a:t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s-AR" sz="2400">
                <a:solidFill>
                  <a:schemeClr val="lt1"/>
                </a:solidFill>
              </a:rPr>
              <a:t>Дорожная пошлина</a:t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s-AR" sz="2400">
                <a:solidFill>
                  <a:schemeClr val="lt1"/>
                </a:solidFill>
              </a:rPr>
              <a:t>Парковка</a:t>
            </a:r>
            <a:endParaRPr/>
          </a:p>
          <a:p>
            <a:pPr marL="342900" marR="0" lvl="0" indent="-1905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0" name="Google Shape;540;p33"/>
          <p:cNvSpPr txBox="1"/>
          <p:nvPr/>
        </p:nvSpPr>
        <p:spPr>
          <a:xfrm>
            <a:off x="460238" y="3737160"/>
            <a:ext cx="7724908" cy="1601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400" b="1" dirty="0">
                <a:solidFill>
                  <a:schemeClr val="lt1"/>
                </a:solidFill>
              </a:rPr>
              <a:t>Виртуальные карты</a:t>
            </a:r>
            <a:r>
              <a:rPr lang="es-AR" sz="24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dirty="0"/>
          </a:p>
          <a:p>
            <a:pPr marL="457200" marR="0" lvl="0" indent="-4572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s-AR" sz="2400" dirty="0">
                <a:solidFill>
                  <a:schemeClr val="lt1"/>
                </a:solidFill>
              </a:rPr>
              <a:t>Телефон - это билет</a:t>
            </a:r>
            <a:endParaRPr dirty="0"/>
          </a:p>
          <a:p>
            <a:pPr marL="457200" marR="0" lvl="0" indent="-4572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s-AR" sz="2400" dirty="0">
                <a:solidFill>
                  <a:schemeClr val="lt1"/>
                </a:solidFill>
              </a:rPr>
              <a:t>Совместимы с электронными кошельками</a:t>
            </a:r>
            <a:r>
              <a:rPr lang="es-AR" sz="24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, MaaS </a:t>
            </a:r>
            <a:r>
              <a:rPr lang="es-AR" sz="2400" dirty="0">
                <a:solidFill>
                  <a:schemeClr val="lt1"/>
                </a:solidFill>
              </a:rPr>
              <a:t>приложения</a:t>
            </a:r>
            <a:r>
              <a:rPr lang="es-AR" sz="24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s-AR" sz="2400" dirty="0">
                <a:solidFill>
                  <a:schemeClr val="lt1"/>
                </a:solidFill>
              </a:rPr>
              <a:t>и т.д.</a:t>
            </a:r>
            <a:endParaRPr sz="24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45" name="Google Shape;545;p34"/>
          <p:cNvCxnSpPr/>
          <p:nvPr/>
        </p:nvCxnSpPr>
        <p:spPr>
          <a:xfrm>
            <a:off x="6997959" y="1996751"/>
            <a:ext cx="5194041" cy="0"/>
          </a:xfrm>
          <a:prstGeom prst="straightConnector1">
            <a:avLst/>
          </a:prstGeom>
          <a:noFill/>
          <a:ln w="15875" cap="flat" cmpd="sng">
            <a:solidFill>
              <a:srgbClr val="323F4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546" name="Google Shape;546;p34" descr="Image result for sube mercado pago"/>
          <p:cNvPicPr preferRelativeResize="0"/>
          <p:nvPr/>
        </p:nvPicPr>
        <p:blipFill/>
        <p:spPr>
          <a:xfrm>
            <a:off x="0" y="-18226"/>
            <a:ext cx="6159825" cy="6894451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547" name="Google Shape;547;p34"/>
          <p:cNvSpPr txBox="1"/>
          <p:nvPr/>
        </p:nvSpPr>
        <p:spPr>
          <a:xfrm>
            <a:off x="6697834" y="617953"/>
            <a:ext cx="532977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Arial"/>
              <a:buNone/>
            </a:pPr>
            <a:r>
              <a:rPr lang="es-AR" sz="2800" b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Приложение, позволяющее пополнять транспортные карты с помощью NFC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48" name="Google Shape;548;p34"/>
          <p:cNvCxnSpPr/>
          <p:nvPr/>
        </p:nvCxnSpPr>
        <p:spPr>
          <a:xfrm>
            <a:off x="6997959" y="1996751"/>
            <a:ext cx="5194041" cy="0"/>
          </a:xfrm>
          <a:prstGeom prst="straightConnector1">
            <a:avLst/>
          </a:prstGeom>
          <a:noFill/>
          <a:ln w="15875" cap="flat" cmpd="sng">
            <a:solidFill>
              <a:srgbClr val="323F4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49" name="Google Shape;549;p34"/>
          <p:cNvSpPr txBox="1"/>
          <p:nvPr/>
        </p:nvSpPr>
        <p:spPr>
          <a:xfrm>
            <a:off x="7162346" y="4611313"/>
            <a:ext cx="4865266" cy="2031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Font typeface="Arial"/>
              <a:buNone/>
            </a:pPr>
            <a:r>
              <a:rPr lang="es-AR" sz="2400" i="1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300 тыс. пользователей за 4 мес.</a:t>
            </a:r>
            <a:endParaRPr sz="2400" b="0" i="1" u="none" strike="noStrike" cap="none">
              <a:solidFill>
                <a:srgbClr val="40404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Font typeface="Arial"/>
              <a:buNone/>
            </a:pPr>
            <a:r>
              <a:rPr lang="es-AR" sz="2400" i="1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350 тыс. поездок 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0" name="Google Shape;550;p34"/>
          <p:cNvSpPr/>
          <p:nvPr/>
        </p:nvSpPr>
        <p:spPr>
          <a:xfrm>
            <a:off x="6278650" y="2803300"/>
            <a:ext cx="1441692" cy="731268"/>
          </a:xfrm>
          <a:prstGeom prst="cloud">
            <a:avLst/>
          </a:prstGeom>
          <a:noFill/>
          <a:ln w="571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Элекронный кошелек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1" name="Google Shape;551;p34"/>
          <p:cNvSpPr/>
          <p:nvPr/>
        </p:nvSpPr>
        <p:spPr>
          <a:xfrm>
            <a:off x="8602349" y="2548500"/>
            <a:ext cx="782627" cy="1281317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18183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Телефон</a:t>
            </a:r>
            <a:endParaRPr sz="1100"/>
          </a:p>
        </p:txBody>
      </p:sp>
      <p:pic>
        <p:nvPicPr>
          <p:cNvPr id="552" name="Google Shape;552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92696">
            <a:off x="10445455" y="2762760"/>
            <a:ext cx="1300759" cy="772763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553" name="Google Shape;553;p34"/>
          <p:cNvSpPr/>
          <p:nvPr/>
        </p:nvSpPr>
        <p:spPr>
          <a:xfrm>
            <a:off x="8872446" y="3462488"/>
            <a:ext cx="267913" cy="267913"/>
          </a:xfrm>
          <a:prstGeom prst="flowChartConnector">
            <a:avLst/>
          </a:prstGeom>
          <a:noFill/>
          <a:ln w="19050" cap="flat" cmpd="sng">
            <a:solidFill>
              <a:srgbClr val="18183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54" name="Google Shape;554;p34"/>
          <p:cNvCxnSpPr>
            <a:stCxn id="550" idx="0"/>
            <a:endCxn id="551" idx="1"/>
          </p:cNvCxnSpPr>
          <p:nvPr/>
        </p:nvCxnSpPr>
        <p:spPr>
          <a:xfrm>
            <a:off x="7719140" y="3168934"/>
            <a:ext cx="883200" cy="201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dash"/>
            <a:miter lim="800000"/>
            <a:headEnd type="none" w="sm" len="sm"/>
            <a:tailEnd type="triangle" w="med" len="med"/>
          </a:ln>
        </p:spPr>
      </p:cxnSp>
      <p:cxnSp>
        <p:nvCxnSpPr>
          <p:cNvPr id="555" name="Google Shape;555;p34"/>
          <p:cNvCxnSpPr>
            <a:stCxn id="551" idx="3"/>
            <a:endCxn id="552" idx="1"/>
          </p:cNvCxnSpPr>
          <p:nvPr/>
        </p:nvCxnSpPr>
        <p:spPr>
          <a:xfrm rot="10800000" flipH="1">
            <a:off x="9384976" y="3185558"/>
            <a:ext cx="1061400" cy="36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dash"/>
            <a:miter lim="800000"/>
            <a:headEnd type="none" w="sm" len="sm"/>
            <a:tailEnd type="triangle" w="med" len="med"/>
          </a:ln>
        </p:spPr>
      </p:cxnSp>
      <p:sp>
        <p:nvSpPr>
          <p:cNvPr id="556" name="Google Shape;556;p34"/>
          <p:cNvSpPr txBox="1"/>
          <p:nvPr/>
        </p:nvSpPr>
        <p:spPr>
          <a:xfrm>
            <a:off x="9581199" y="2726930"/>
            <a:ext cx="56092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NFC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1" name="Google Shape;561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0269" y="0"/>
            <a:ext cx="6493042" cy="6493042"/>
          </a:xfrm>
          <a:prstGeom prst="rect">
            <a:avLst/>
          </a:prstGeom>
          <a:noFill/>
          <a:ln>
            <a:noFill/>
          </a:ln>
        </p:spPr>
      </p:pic>
      <p:sp>
        <p:nvSpPr>
          <p:cNvPr id="562" name="Google Shape;562;p35"/>
          <p:cNvSpPr/>
          <p:nvPr/>
        </p:nvSpPr>
        <p:spPr>
          <a:xfrm>
            <a:off x="7062936" y="5089216"/>
            <a:ext cx="780981" cy="327974"/>
          </a:xfrm>
          <a:prstGeom prst="rect">
            <a:avLst/>
          </a:prstGeom>
          <a:solidFill>
            <a:srgbClr val="8F0A0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3" name="Google Shape;563;p35"/>
          <p:cNvSpPr/>
          <p:nvPr/>
        </p:nvSpPr>
        <p:spPr>
          <a:xfrm>
            <a:off x="7065753" y="5497821"/>
            <a:ext cx="780981" cy="327974"/>
          </a:xfrm>
          <a:prstGeom prst="rect">
            <a:avLst/>
          </a:prstGeom>
          <a:solidFill>
            <a:srgbClr val="CF70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4" name="Google Shape;564;p35"/>
          <p:cNvSpPr/>
          <p:nvPr/>
        </p:nvSpPr>
        <p:spPr>
          <a:xfrm>
            <a:off x="7065753" y="5897840"/>
            <a:ext cx="780981" cy="327974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5" name="Google Shape;565;p35"/>
          <p:cNvSpPr txBox="1"/>
          <p:nvPr/>
        </p:nvSpPr>
        <p:spPr>
          <a:xfrm>
            <a:off x="7846734" y="5396945"/>
            <a:ext cx="1120229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200" i="1">
                <a:solidFill>
                  <a:srgbClr val="7F7F7F"/>
                </a:solidFill>
              </a:rPr>
              <a:t>Низкий</a:t>
            </a:r>
            <a:endParaRPr/>
          </a:p>
        </p:txBody>
      </p:sp>
      <p:sp>
        <p:nvSpPr>
          <p:cNvPr id="566" name="Google Shape;566;p35"/>
          <p:cNvSpPr txBox="1"/>
          <p:nvPr/>
        </p:nvSpPr>
        <p:spPr>
          <a:xfrm>
            <a:off x="7832487" y="5802116"/>
            <a:ext cx="2222221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200" i="1">
                <a:solidFill>
                  <a:srgbClr val="7F7F7F"/>
                </a:solidFill>
              </a:rPr>
              <a:t>Допустимый</a:t>
            </a:r>
            <a:endParaRPr/>
          </a:p>
        </p:txBody>
      </p:sp>
      <p:sp>
        <p:nvSpPr>
          <p:cNvPr id="567" name="Google Shape;567;p35"/>
          <p:cNvSpPr txBox="1"/>
          <p:nvPr/>
        </p:nvSpPr>
        <p:spPr>
          <a:xfrm>
            <a:off x="7832474" y="5010350"/>
            <a:ext cx="20571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200" i="1">
                <a:solidFill>
                  <a:srgbClr val="7F7F7F"/>
                </a:solidFill>
              </a:rPr>
              <a:t>Очень низкий</a:t>
            </a:r>
            <a:endParaRPr/>
          </a:p>
        </p:txBody>
      </p:sp>
      <p:sp>
        <p:nvSpPr>
          <p:cNvPr id="568" name="Google Shape;568;p35"/>
          <p:cNvSpPr txBox="1"/>
          <p:nvPr/>
        </p:nvSpPr>
        <p:spPr>
          <a:xfrm>
            <a:off x="7066383" y="770353"/>
            <a:ext cx="439702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Arial"/>
              <a:buNone/>
            </a:pPr>
            <a:r>
              <a:rPr lang="es-AR" sz="2800" b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Открытое сотрудничество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69" name="Google Shape;569;p35"/>
          <p:cNvCxnSpPr/>
          <p:nvPr/>
        </p:nvCxnSpPr>
        <p:spPr>
          <a:xfrm>
            <a:off x="7150359" y="2149151"/>
            <a:ext cx="5194041" cy="0"/>
          </a:xfrm>
          <a:prstGeom prst="straightConnector1">
            <a:avLst/>
          </a:prstGeom>
          <a:noFill/>
          <a:ln w="15875" cap="flat" cmpd="sng">
            <a:solidFill>
              <a:srgbClr val="323F4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70" name="Google Shape;570;p35"/>
          <p:cNvSpPr txBox="1"/>
          <p:nvPr/>
        </p:nvSpPr>
        <p:spPr>
          <a:xfrm>
            <a:off x="7330434" y="2399038"/>
            <a:ext cx="439702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Arial"/>
              <a:buNone/>
            </a:pPr>
            <a:r>
              <a:rPr lang="es-AR" sz="2800" i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Ввести обслуживание во всех районах</a:t>
            </a:r>
            <a:endParaRPr sz="1400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1" name="Google Shape;571;p35"/>
          <p:cNvSpPr/>
          <p:nvPr/>
        </p:nvSpPr>
        <p:spPr>
          <a:xfrm>
            <a:off x="2157317" y="1188138"/>
            <a:ext cx="1374512" cy="2253966"/>
          </a:xfrm>
          <a:custGeom>
            <a:avLst/>
            <a:gdLst/>
            <a:ahLst/>
            <a:cxnLst/>
            <a:rect l="l" t="t" r="r" b="b"/>
            <a:pathLst>
              <a:path w="1374512" h="2253966" extrusionOk="0">
                <a:moveTo>
                  <a:pt x="931873" y="52417"/>
                </a:moveTo>
                <a:lnTo>
                  <a:pt x="151430" y="629014"/>
                </a:lnTo>
                <a:lnTo>
                  <a:pt x="0" y="902751"/>
                </a:lnTo>
                <a:lnTo>
                  <a:pt x="81539" y="1368687"/>
                </a:lnTo>
                <a:lnTo>
                  <a:pt x="87363" y="1636601"/>
                </a:lnTo>
                <a:lnTo>
                  <a:pt x="582421" y="2055944"/>
                </a:lnTo>
                <a:lnTo>
                  <a:pt x="733850" y="2253966"/>
                </a:lnTo>
                <a:lnTo>
                  <a:pt x="733850" y="2253966"/>
                </a:lnTo>
                <a:lnTo>
                  <a:pt x="920225" y="2050119"/>
                </a:lnTo>
                <a:lnTo>
                  <a:pt x="611542" y="1461875"/>
                </a:lnTo>
                <a:lnTo>
                  <a:pt x="896928" y="698904"/>
                </a:lnTo>
                <a:lnTo>
                  <a:pt x="1374512" y="489233"/>
                </a:lnTo>
                <a:lnTo>
                  <a:pt x="1030884" y="0"/>
                </a:lnTo>
              </a:path>
            </a:pathLst>
          </a:custGeom>
          <a:noFill/>
          <a:ln w="762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2" name="Google Shape;572;p35"/>
          <p:cNvSpPr/>
          <p:nvPr/>
        </p:nvSpPr>
        <p:spPr>
          <a:xfrm>
            <a:off x="3194026" y="4041997"/>
            <a:ext cx="1071653" cy="1514293"/>
          </a:xfrm>
          <a:custGeom>
            <a:avLst/>
            <a:gdLst/>
            <a:ahLst/>
            <a:cxnLst/>
            <a:rect l="l" t="t" r="r" b="b"/>
            <a:pathLst>
              <a:path w="1071653" h="1514293" extrusionOk="0">
                <a:moveTo>
                  <a:pt x="762970" y="0"/>
                </a:moveTo>
                <a:lnTo>
                  <a:pt x="0" y="786268"/>
                </a:lnTo>
                <a:lnTo>
                  <a:pt x="29121" y="1269677"/>
                </a:lnTo>
                <a:lnTo>
                  <a:pt x="378573" y="1514293"/>
                </a:lnTo>
                <a:lnTo>
                  <a:pt x="221319" y="1193962"/>
                </a:lnTo>
                <a:lnTo>
                  <a:pt x="1071653" y="291211"/>
                </a:lnTo>
                <a:lnTo>
                  <a:pt x="762970" y="0"/>
                </a:lnTo>
                <a:close/>
              </a:path>
            </a:pathLst>
          </a:custGeom>
          <a:noFill/>
          <a:ln w="762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3" name="Google Shape;573;p35"/>
          <p:cNvSpPr/>
          <p:nvPr/>
        </p:nvSpPr>
        <p:spPr>
          <a:xfrm>
            <a:off x="1860284" y="3919676"/>
            <a:ext cx="605716" cy="978479"/>
          </a:xfrm>
          <a:custGeom>
            <a:avLst/>
            <a:gdLst/>
            <a:ahLst/>
            <a:cxnLst/>
            <a:rect l="l" t="t" r="r" b="b"/>
            <a:pathLst>
              <a:path w="605716" h="978479" extrusionOk="0">
                <a:moveTo>
                  <a:pt x="198023" y="256278"/>
                </a:moveTo>
                <a:lnTo>
                  <a:pt x="0" y="250454"/>
                </a:lnTo>
                <a:lnTo>
                  <a:pt x="29121" y="733863"/>
                </a:lnTo>
                <a:lnTo>
                  <a:pt x="378573" y="978479"/>
                </a:lnTo>
                <a:lnTo>
                  <a:pt x="471760" y="669796"/>
                </a:lnTo>
                <a:lnTo>
                  <a:pt x="605716" y="227157"/>
                </a:lnTo>
                <a:cubicBezTo>
                  <a:pt x="495056" y="229098"/>
                  <a:pt x="588244" y="-1929"/>
                  <a:pt x="477584" y="12"/>
                </a:cubicBezTo>
                <a:lnTo>
                  <a:pt x="198023" y="256278"/>
                </a:lnTo>
                <a:close/>
              </a:path>
            </a:pathLst>
          </a:custGeom>
          <a:noFill/>
          <a:ln w="762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9" name="Google Shape;579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0"/>
            <a:ext cx="614852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" name="Google Shape;580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67196" y="3284662"/>
            <a:ext cx="721376" cy="822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1" name="Google Shape;581;p3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800521" y="3468516"/>
            <a:ext cx="763132" cy="568290"/>
          </a:xfrm>
          <a:prstGeom prst="rect">
            <a:avLst/>
          </a:prstGeom>
          <a:noFill/>
          <a:ln>
            <a:noFill/>
          </a:ln>
        </p:spPr>
      </p:pic>
      <p:sp>
        <p:nvSpPr>
          <p:cNvPr id="582" name="Google Shape;582;p36"/>
          <p:cNvSpPr/>
          <p:nvPr/>
        </p:nvSpPr>
        <p:spPr>
          <a:xfrm>
            <a:off x="479523" y="256902"/>
            <a:ext cx="195117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800" b="1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Comuna 12 </a:t>
            </a:r>
            <a:endParaRPr sz="2800" b="1">
              <a:solidFill>
                <a:srgbClr val="A5A5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3" name="Google Shape;583;p36"/>
          <p:cNvSpPr/>
          <p:nvPr/>
        </p:nvSpPr>
        <p:spPr>
          <a:xfrm>
            <a:off x="1658156" y="1454331"/>
            <a:ext cx="4476206" cy="4206240"/>
          </a:xfrm>
          <a:custGeom>
            <a:avLst/>
            <a:gdLst/>
            <a:ahLst/>
            <a:cxnLst/>
            <a:rect l="l" t="t" r="r" b="b"/>
            <a:pathLst>
              <a:path w="4476206" h="4206240" extrusionOk="0">
                <a:moveTo>
                  <a:pt x="0" y="0"/>
                </a:moveTo>
                <a:lnTo>
                  <a:pt x="269966" y="426720"/>
                </a:lnTo>
                <a:lnTo>
                  <a:pt x="574766" y="269966"/>
                </a:lnTo>
                <a:lnTo>
                  <a:pt x="1767840" y="2142309"/>
                </a:lnTo>
                <a:lnTo>
                  <a:pt x="1985555" y="2011680"/>
                </a:lnTo>
                <a:lnTo>
                  <a:pt x="2142309" y="2203269"/>
                </a:lnTo>
                <a:lnTo>
                  <a:pt x="1915886" y="2333898"/>
                </a:lnTo>
                <a:lnTo>
                  <a:pt x="2281646" y="2847703"/>
                </a:lnTo>
                <a:lnTo>
                  <a:pt x="2377440" y="2751909"/>
                </a:lnTo>
                <a:lnTo>
                  <a:pt x="2682240" y="3108960"/>
                </a:lnTo>
                <a:lnTo>
                  <a:pt x="2699658" y="3370218"/>
                </a:lnTo>
                <a:lnTo>
                  <a:pt x="3849189" y="3405052"/>
                </a:lnTo>
                <a:lnTo>
                  <a:pt x="4476206" y="4206240"/>
                </a:lnTo>
                <a:lnTo>
                  <a:pt x="4476206" y="4206240"/>
                </a:lnTo>
              </a:path>
            </a:pathLst>
          </a:custGeom>
          <a:noFill/>
          <a:ln w="28575" cap="flat" cmpd="sng">
            <a:solidFill>
              <a:srgbClr val="0070C0"/>
            </a:solidFill>
            <a:prstDash val="solid"/>
            <a:miter lim="800000"/>
            <a:headEnd type="triangle" w="med" len="med"/>
            <a:tailEnd type="triangl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4" name="Google Shape;584;p36"/>
          <p:cNvSpPr txBox="1"/>
          <p:nvPr/>
        </p:nvSpPr>
        <p:spPr>
          <a:xfrm>
            <a:off x="7066383" y="770353"/>
            <a:ext cx="439702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Arial"/>
              <a:buNone/>
            </a:pPr>
            <a:r>
              <a:rPr lang="es-AR" sz="2800" b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Водитель по требованию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85" name="Google Shape;585;p36"/>
          <p:cNvCxnSpPr/>
          <p:nvPr/>
        </p:nvCxnSpPr>
        <p:spPr>
          <a:xfrm>
            <a:off x="7150359" y="2149151"/>
            <a:ext cx="5194041" cy="0"/>
          </a:xfrm>
          <a:prstGeom prst="straightConnector1">
            <a:avLst/>
          </a:prstGeom>
          <a:noFill/>
          <a:ln w="15875" cap="flat" cmpd="sng">
            <a:solidFill>
              <a:srgbClr val="323F4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586" name="Google Shape;586;p3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66383" y="3236809"/>
            <a:ext cx="927036" cy="967208"/>
          </a:xfrm>
          <a:prstGeom prst="rect">
            <a:avLst/>
          </a:prstGeom>
          <a:noFill/>
          <a:ln>
            <a:noFill/>
          </a:ln>
        </p:spPr>
      </p:pic>
      <p:sp>
        <p:nvSpPr>
          <p:cNvPr id="587" name="Google Shape;587;p36"/>
          <p:cNvSpPr txBox="1"/>
          <p:nvPr/>
        </p:nvSpPr>
        <p:spPr>
          <a:xfrm>
            <a:off x="6667382" y="4299695"/>
            <a:ext cx="1711284" cy="510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s-AR" sz="1800" b="1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200</a:t>
            </a:r>
            <a:r>
              <a:rPr lang="es-AR" sz="1800" b="1">
                <a:solidFill>
                  <a:srgbClr val="A5A5A5"/>
                </a:solidFill>
              </a:rPr>
              <a:t> тыс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s-AR" sz="1600">
                <a:solidFill>
                  <a:schemeClr val="dk1"/>
                </a:solidFill>
              </a:rPr>
              <a:t>Население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8" name="Google Shape;588;p36"/>
          <p:cNvSpPr txBox="1"/>
          <p:nvPr/>
        </p:nvSpPr>
        <p:spPr>
          <a:xfrm>
            <a:off x="9918714" y="4352606"/>
            <a:ext cx="1975188" cy="510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s-AR" sz="1600" b="1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580</a:t>
            </a:r>
            <a:r>
              <a:rPr lang="es-AR" sz="1600" b="1">
                <a:solidFill>
                  <a:srgbClr val="A5A5A5"/>
                </a:solidFill>
              </a:rPr>
              <a:t> тыс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s-AR" sz="1600">
                <a:solidFill>
                  <a:schemeClr val="dk1"/>
                </a:solidFill>
              </a:rPr>
              <a:t>Ежедневных поездок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9" name="Google Shape;589;p36"/>
          <p:cNvSpPr txBox="1"/>
          <p:nvPr/>
        </p:nvSpPr>
        <p:spPr>
          <a:xfrm>
            <a:off x="8393024" y="4324095"/>
            <a:ext cx="1616623" cy="510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s-AR" sz="1600" b="1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57% </a:t>
            </a:r>
            <a:r>
              <a:rPr lang="es-AR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s-AR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AR" sz="1600">
                <a:solidFill>
                  <a:schemeClr val="dk1"/>
                </a:solidFill>
              </a:rPr>
              <a:t>Владельцы а/м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37"/>
          <p:cNvSpPr txBox="1"/>
          <p:nvPr/>
        </p:nvSpPr>
        <p:spPr>
          <a:xfrm>
            <a:off x="6525816" y="3442828"/>
            <a:ext cx="570778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Arial"/>
              <a:buNone/>
            </a:pPr>
            <a:r>
              <a:rPr lang="es-AR" sz="11500" b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Arial"/>
              <a:buNone/>
            </a:pP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Arial"/>
              <a:buNone/>
            </a:pPr>
            <a:r>
              <a:rPr lang="es-AR" sz="2400" b="1" i="1"/>
              <a:t>следующий сервис мобильности</a:t>
            </a:r>
            <a:r>
              <a:rPr lang="es-AR" sz="2400" b="1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…</a:t>
            </a:r>
            <a:endParaRPr sz="4400" b="1" i="1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5" name="Google Shape;595;p37" descr="Bildergebnis fÃ¼r on demand bu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49919" y="511205"/>
            <a:ext cx="3174332" cy="2380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p37" descr="Bildergebnis fÃ¼r escooter lim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152713" y="558094"/>
            <a:ext cx="3142723" cy="2534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Google Shape;597;p37" descr="Awto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8825" y="3626735"/>
            <a:ext cx="3679530" cy="2450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98" name="Google Shape;598;p37" descr="Image result for GLOVO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323813" y="3211082"/>
            <a:ext cx="1826545" cy="2762372"/>
          </a:xfrm>
          <a:prstGeom prst="rect">
            <a:avLst/>
          </a:prstGeom>
          <a:noFill/>
          <a:ln>
            <a:noFill/>
          </a:ln>
        </p:spPr>
      </p:pic>
      <p:sp>
        <p:nvSpPr>
          <p:cNvPr id="599" name="Google Shape;599;p37"/>
          <p:cNvSpPr txBox="1"/>
          <p:nvPr/>
        </p:nvSpPr>
        <p:spPr>
          <a:xfrm>
            <a:off x="7066383" y="770353"/>
            <a:ext cx="439702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Arial"/>
              <a:buNone/>
            </a:pPr>
            <a:r>
              <a:rPr lang="es-AR" sz="2800" b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Открытое сотрудничество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00" name="Google Shape;600;p37"/>
          <p:cNvCxnSpPr/>
          <p:nvPr/>
        </p:nvCxnSpPr>
        <p:spPr>
          <a:xfrm>
            <a:off x="7150359" y="2149151"/>
            <a:ext cx="4577095" cy="0"/>
          </a:xfrm>
          <a:prstGeom prst="straightConnector1">
            <a:avLst/>
          </a:prstGeom>
          <a:noFill/>
          <a:ln w="15875" cap="flat" cmpd="sng">
            <a:solidFill>
              <a:srgbClr val="323F4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01" name="Google Shape;601;p37"/>
          <p:cNvSpPr txBox="1"/>
          <p:nvPr/>
        </p:nvSpPr>
        <p:spPr>
          <a:xfrm>
            <a:off x="7330434" y="2399038"/>
            <a:ext cx="439702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Arial"/>
              <a:buNone/>
            </a:pPr>
            <a:r>
              <a:rPr lang="es-AR" sz="2800" i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Принять новые услуги мобильности</a:t>
            </a:r>
            <a:endParaRPr sz="1400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3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8183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rPr lang="es-AR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s-AR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7" name="Google Shape;607;p38"/>
          <p:cNvSpPr txBox="1"/>
          <p:nvPr/>
        </p:nvSpPr>
        <p:spPr>
          <a:xfrm>
            <a:off x="1231149" y="1353201"/>
            <a:ext cx="9962955" cy="4645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ru-RU" sz="24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Открытая, интегрированная, эффективная, конкурентоспособная</a:t>
            </a:r>
            <a:r>
              <a:rPr lang="es-AR" sz="24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ru-RU" sz="24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Мобильность как услуга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ru-RU" sz="24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Система транспорта</a:t>
            </a:r>
            <a:endParaRPr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2" name="Google Shape;612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613" name="Google Shape;613;p3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3372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4" name="Google Shape;614;p39"/>
          <p:cNvSpPr txBox="1"/>
          <p:nvPr/>
        </p:nvSpPr>
        <p:spPr>
          <a:xfrm>
            <a:off x="988065" y="962310"/>
            <a:ext cx="9962955" cy="4006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ru-RU" sz="8000" b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Спасибо</a:t>
            </a:r>
            <a:endParaRPr sz="80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5" name="Google Shape;615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85981" y="5931132"/>
            <a:ext cx="3411781" cy="9268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6"/>
          <p:cNvSpPr txBox="1"/>
          <p:nvPr/>
        </p:nvSpPr>
        <p:spPr>
          <a:xfrm>
            <a:off x="1576400" y="520900"/>
            <a:ext cx="9512400" cy="16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AR" sz="3600" b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Непрерывное Совершенствование Транзитных Перевозок</a:t>
            </a:r>
            <a:endParaRPr sz="3600" b="1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AR" sz="3600" b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Данные </a:t>
            </a:r>
            <a:endParaRPr/>
          </a:p>
          <a:p>
            <a:pPr marL="0" marR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AR" sz="3600" b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Умное управление</a:t>
            </a:r>
            <a:endParaRPr sz="3600" b="1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AR" sz="3600" b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Бесконтактная оплата</a:t>
            </a:r>
            <a:endParaRPr sz="3600" b="1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AR" sz="3600" b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Открытое сотрудничество</a:t>
            </a:r>
            <a:endParaRPr sz="3600" b="1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Font typeface="Arial"/>
              <a:buNone/>
            </a:pPr>
            <a:endParaRPr sz="4000" b="1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753276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7"/>
          <p:cNvSpPr/>
          <p:nvPr/>
        </p:nvSpPr>
        <p:spPr>
          <a:xfrm>
            <a:off x="6388101" y="971552"/>
            <a:ext cx="4235451" cy="1885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 b="1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17"/>
          <p:cNvSpPr txBox="1"/>
          <p:nvPr/>
        </p:nvSpPr>
        <p:spPr>
          <a:xfrm>
            <a:off x="6913983" y="617953"/>
            <a:ext cx="431173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Arial"/>
              <a:buNone/>
            </a:pPr>
            <a:r>
              <a:rPr lang="es-AR" sz="2800" b="1" dirty="0">
                <a:solidFill>
                  <a:srgbClr val="3F3F3F"/>
                </a:solidFill>
              </a:rPr>
              <a:t>Встроенная сеть </a:t>
            </a:r>
            <a:r>
              <a:rPr lang="es-AR" sz="2800" b="1" dirty="0" smtClean="0">
                <a:solidFill>
                  <a:srgbClr val="3F3F3F"/>
                </a:solidFill>
              </a:rPr>
              <a:t>BRT </a:t>
            </a:r>
            <a:r>
              <a:rPr lang="es-AR" sz="2800" b="1" dirty="0">
                <a:solidFill>
                  <a:srgbClr val="3F3F3F"/>
                </a:solidFill>
              </a:rPr>
              <a:t>(Bus Rapid Transit)</a:t>
            </a:r>
            <a:endParaRPr dirty="0"/>
          </a:p>
        </p:txBody>
      </p:sp>
      <p:cxnSp>
        <p:nvCxnSpPr>
          <p:cNvPr id="117" name="Google Shape;117;p17"/>
          <p:cNvCxnSpPr/>
          <p:nvPr/>
        </p:nvCxnSpPr>
        <p:spPr>
          <a:xfrm>
            <a:off x="6997959" y="1996751"/>
            <a:ext cx="5194041" cy="0"/>
          </a:xfrm>
          <a:prstGeom prst="straightConnector1">
            <a:avLst/>
          </a:prstGeom>
          <a:noFill/>
          <a:ln w="15875" cap="flat" cmpd="sng">
            <a:solidFill>
              <a:srgbClr val="323F4F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18" name="Google Shape;118;p17"/>
          <p:cNvGrpSpPr/>
          <p:nvPr/>
        </p:nvGrpSpPr>
        <p:grpSpPr>
          <a:xfrm>
            <a:off x="7645150" y="4766177"/>
            <a:ext cx="2067900" cy="1573498"/>
            <a:chOff x="6966754" y="2520432"/>
            <a:chExt cx="2067900" cy="1573498"/>
          </a:xfrm>
        </p:grpSpPr>
        <p:pic>
          <p:nvPicPr>
            <p:cNvPr id="119" name="Google Shape;119;p1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537188" y="2520432"/>
              <a:ext cx="927036" cy="9672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0" name="Google Shape;120;p17"/>
            <p:cNvSpPr txBox="1"/>
            <p:nvPr/>
          </p:nvSpPr>
          <p:spPr>
            <a:xfrm>
              <a:off x="6966754" y="3583330"/>
              <a:ext cx="2067900" cy="510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r>
                <a:rPr lang="es-AR" sz="2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1.5</a:t>
              </a:r>
              <a:r>
                <a:rPr lang="es-AR" sz="2400">
                  <a:solidFill>
                    <a:schemeClr val="dk1"/>
                  </a:solidFill>
                </a:rPr>
                <a:t> млн</a:t>
              </a:r>
              <a:endParaRPr sz="2400">
                <a:solidFill>
                  <a:schemeClr val="dk1"/>
                </a:solidFill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r>
                <a:rPr lang="es-AR" sz="2400">
                  <a:solidFill>
                    <a:schemeClr val="dk1"/>
                  </a:solidFill>
                </a:rPr>
                <a:t>пассажиров</a:t>
              </a: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1" name="Google Shape;121;p17"/>
          <p:cNvGrpSpPr/>
          <p:nvPr/>
        </p:nvGrpSpPr>
        <p:grpSpPr>
          <a:xfrm>
            <a:off x="7442577" y="2305669"/>
            <a:ext cx="1975188" cy="1642850"/>
            <a:chOff x="7281706" y="4713088"/>
            <a:chExt cx="1975188" cy="1642850"/>
          </a:xfrm>
        </p:grpSpPr>
        <p:pic>
          <p:nvPicPr>
            <p:cNvPr id="122" name="Google Shape;122;p1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716314" y="4713088"/>
              <a:ext cx="1007942" cy="10516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3" name="Google Shape;123;p17"/>
            <p:cNvSpPr txBox="1"/>
            <p:nvPr/>
          </p:nvSpPr>
          <p:spPr>
            <a:xfrm>
              <a:off x="7281706" y="5845257"/>
              <a:ext cx="1975188" cy="5106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r>
                <a:rPr lang="es-AR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-</a:t>
              </a:r>
              <a:r>
                <a:rPr lang="es-AR" sz="2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50% </a:t>
              </a:r>
              <a:br>
                <a:rPr lang="es-AR" sz="2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es-AR" sz="2400">
                  <a:solidFill>
                    <a:schemeClr val="dk1"/>
                  </a:solidFill>
                </a:rPr>
                <a:t>времени в пути</a:t>
              </a: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4" name="Google Shape;124;p17"/>
          <p:cNvGrpSpPr/>
          <p:nvPr/>
        </p:nvGrpSpPr>
        <p:grpSpPr>
          <a:xfrm>
            <a:off x="9680800" y="4632818"/>
            <a:ext cx="2265300" cy="1698057"/>
            <a:chOff x="8335759" y="2392414"/>
            <a:chExt cx="2265300" cy="1698057"/>
          </a:xfrm>
        </p:grpSpPr>
        <p:pic>
          <p:nvPicPr>
            <p:cNvPr id="125" name="Google Shape;125;p1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762357" y="2392414"/>
              <a:ext cx="1214668" cy="10952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6" name="Google Shape;126;p17"/>
            <p:cNvSpPr txBox="1"/>
            <p:nvPr/>
          </p:nvSpPr>
          <p:spPr>
            <a:xfrm>
              <a:off x="8335759" y="3579871"/>
              <a:ext cx="2265300" cy="510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r>
                <a:rPr lang="es-AR" sz="2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80</a:t>
              </a:r>
              <a:r>
                <a:rPr lang="es-AR" sz="2400">
                  <a:solidFill>
                    <a:schemeClr val="dk1"/>
                  </a:solidFill>
                </a:rPr>
                <a:t> км</a:t>
              </a: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r>
                <a:rPr lang="es-AR" sz="2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9 </a:t>
              </a:r>
              <a:r>
                <a:rPr lang="es-AR" sz="2400">
                  <a:solidFill>
                    <a:schemeClr val="dk1"/>
                  </a:solidFill>
                </a:rPr>
                <a:t>маршрутов</a:t>
              </a: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7" name="Google Shape;127;p17"/>
          <p:cNvGrpSpPr/>
          <p:nvPr/>
        </p:nvGrpSpPr>
        <p:grpSpPr>
          <a:xfrm>
            <a:off x="9639396" y="2253688"/>
            <a:ext cx="2265217" cy="1746812"/>
            <a:chOff x="10299973" y="4686188"/>
            <a:chExt cx="2265217" cy="1746812"/>
          </a:xfrm>
        </p:grpSpPr>
        <p:pic>
          <p:nvPicPr>
            <p:cNvPr id="128" name="Google Shape;128;p17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0971390" y="4686188"/>
              <a:ext cx="994427" cy="9563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9" name="Google Shape;129;p17"/>
            <p:cNvSpPr txBox="1"/>
            <p:nvPr/>
          </p:nvSpPr>
          <p:spPr>
            <a:xfrm>
              <a:off x="10299973" y="5922319"/>
              <a:ext cx="2265217" cy="5106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r>
                <a:rPr lang="es-AR" sz="2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-</a:t>
              </a:r>
              <a:r>
                <a:rPr lang="es-AR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55</a:t>
              </a:r>
              <a:r>
                <a:rPr lang="es-AR" sz="2400">
                  <a:solidFill>
                    <a:schemeClr val="dk1"/>
                  </a:solidFill>
                </a:rPr>
                <a:t> тыс.</a:t>
              </a:r>
              <a:r>
                <a:rPr lang="es-AR" sz="2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s-AR" sz="2400">
                  <a:solidFill>
                    <a:schemeClr val="dk1"/>
                  </a:solidFill>
                </a:rPr>
                <a:t>тонн</a:t>
              </a:r>
              <a:r>
                <a:rPr lang="es-AR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br>
                <a:rPr lang="es-AR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es-AR" sz="2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CO</a:t>
              </a:r>
              <a:r>
                <a:rPr lang="es-AR" sz="2400" b="0" i="0" u="none" strike="noStrike" cap="none" baseline="-25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r>
                <a:rPr lang="es-AR" sz="2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/</a:t>
              </a:r>
              <a:r>
                <a:rPr lang="es-AR" sz="2400">
                  <a:solidFill>
                    <a:schemeClr val="dk1"/>
                  </a:solidFill>
                </a:rPr>
                <a:t>год</a:t>
              </a: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77" y="8838"/>
            <a:ext cx="753276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18"/>
          <p:cNvSpPr/>
          <p:nvPr/>
        </p:nvSpPr>
        <p:spPr>
          <a:xfrm>
            <a:off x="6388101" y="971552"/>
            <a:ext cx="4235451" cy="1885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 b="1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18"/>
          <p:cNvSpPr txBox="1"/>
          <p:nvPr/>
        </p:nvSpPr>
        <p:spPr>
          <a:xfrm>
            <a:off x="6913983" y="617953"/>
            <a:ext cx="431173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rgbClr val="3F3F3F"/>
              </a:buClr>
              <a:buSzPts val="2800"/>
            </a:pPr>
            <a:r>
              <a:rPr lang="es-AR" sz="2800" b="1" dirty="0">
                <a:solidFill>
                  <a:srgbClr val="3F3F3F"/>
                </a:solidFill>
              </a:rPr>
              <a:t>Встроенная сеть BRT (Bus Rapid Transit)</a:t>
            </a:r>
            <a:endParaRPr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Arial"/>
              <a:buNone/>
            </a:pPr>
            <a:endParaRPr sz="2800" b="1" dirty="0">
              <a:solidFill>
                <a:srgbClr val="3F3F3F"/>
              </a:solidFill>
            </a:endParaRPr>
          </a:p>
        </p:txBody>
      </p:sp>
      <p:cxnSp>
        <p:nvCxnSpPr>
          <p:cNvPr id="137" name="Google Shape;137;p18"/>
          <p:cNvCxnSpPr/>
          <p:nvPr/>
        </p:nvCxnSpPr>
        <p:spPr>
          <a:xfrm>
            <a:off x="6997959" y="1996751"/>
            <a:ext cx="5194041" cy="0"/>
          </a:xfrm>
          <a:prstGeom prst="straightConnector1">
            <a:avLst/>
          </a:prstGeom>
          <a:noFill/>
          <a:ln w="15875" cap="flat" cmpd="sng">
            <a:solidFill>
              <a:srgbClr val="323F4F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38" name="Google Shape;138;p18"/>
          <p:cNvGrpSpPr/>
          <p:nvPr/>
        </p:nvGrpSpPr>
        <p:grpSpPr>
          <a:xfrm>
            <a:off x="7645149" y="4766177"/>
            <a:ext cx="1975200" cy="1573498"/>
            <a:chOff x="6966753" y="2520432"/>
            <a:chExt cx="1975200" cy="1573498"/>
          </a:xfrm>
        </p:grpSpPr>
        <p:pic>
          <p:nvPicPr>
            <p:cNvPr id="139" name="Google Shape;139;p1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465663" y="2520432"/>
              <a:ext cx="927036" cy="9672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0" name="Google Shape;140;p18"/>
            <p:cNvSpPr txBox="1"/>
            <p:nvPr/>
          </p:nvSpPr>
          <p:spPr>
            <a:xfrm>
              <a:off x="6966753" y="3583330"/>
              <a:ext cx="1975200" cy="510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r>
                <a:rPr lang="es-AR" sz="2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1.5</a:t>
              </a:r>
              <a:r>
                <a:rPr lang="es-AR" sz="2400">
                  <a:solidFill>
                    <a:schemeClr val="dk1"/>
                  </a:solidFill>
                </a:rPr>
                <a:t> млн</a:t>
              </a:r>
              <a:r>
                <a:rPr lang="es-AR" sz="2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s-AR" sz="2400">
                  <a:solidFill>
                    <a:schemeClr val="dk1"/>
                  </a:solidFill>
                </a:rPr>
                <a:t>пассажиров</a:t>
              </a: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1" name="Google Shape;141;p18"/>
          <p:cNvGrpSpPr/>
          <p:nvPr/>
        </p:nvGrpSpPr>
        <p:grpSpPr>
          <a:xfrm>
            <a:off x="7442577" y="2305669"/>
            <a:ext cx="1975188" cy="1642850"/>
            <a:chOff x="7281706" y="4713088"/>
            <a:chExt cx="1975188" cy="1642850"/>
          </a:xfrm>
        </p:grpSpPr>
        <p:pic>
          <p:nvPicPr>
            <p:cNvPr id="142" name="Google Shape;142;p1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716314" y="4713088"/>
              <a:ext cx="1007942" cy="10516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3" name="Google Shape;143;p18"/>
            <p:cNvSpPr txBox="1"/>
            <p:nvPr/>
          </p:nvSpPr>
          <p:spPr>
            <a:xfrm>
              <a:off x="7281706" y="5845257"/>
              <a:ext cx="1975188" cy="5106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r>
                <a:rPr lang="es-AR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-</a:t>
              </a:r>
              <a:r>
                <a:rPr lang="es-AR" sz="2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50% </a:t>
              </a:r>
              <a:br>
                <a:rPr lang="es-AR" sz="2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es-AR" sz="2400">
                  <a:solidFill>
                    <a:schemeClr val="dk1"/>
                  </a:solidFill>
                </a:rPr>
                <a:t>времени в пути</a:t>
              </a: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4" name="Google Shape;144;p18"/>
          <p:cNvGrpSpPr/>
          <p:nvPr/>
        </p:nvGrpSpPr>
        <p:grpSpPr>
          <a:xfrm>
            <a:off x="9680800" y="4632818"/>
            <a:ext cx="2265300" cy="1698057"/>
            <a:chOff x="8335759" y="2392414"/>
            <a:chExt cx="2265300" cy="1698057"/>
          </a:xfrm>
        </p:grpSpPr>
        <p:pic>
          <p:nvPicPr>
            <p:cNvPr id="145" name="Google Shape;145;p1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762357" y="2392414"/>
              <a:ext cx="1214668" cy="10952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6" name="Google Shape;146;p18"/>
            <p:cNvSpPr txBox="1"/>
            <p:nvPr/>
          </p:nvSpPr>
          <p:spPr>
            <a:xfrm>
              <a:off x="8335759" y="3579871"/>
              <a:ext cx="2265300" cy="510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r>
                <a:rPr lang="es-AR" sz="2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80</a:t>
              </a:r>
              <a:r>
                <a:rPr lang="es-AR" sz="2400">
                  <a:solidFill>
                    <a:schemeClr val="dk1"/>
                  </a:solidFill>
                </a:rPr>
                <a:t> км</a:t>
              </a: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r>
                <a:rPr lang="es-AR" sz="2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9 </a:t>
              </a:r>
              <a:r>
                <a:rPr lang="es-AR" sz="2400">
                  <a:solidFill>
                    <a:schemeClr val="dk1"/>
                  </a:solidFill>
                </a:rPr>
                <a:t>маршуртов</a:t>
              </a: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7" name="Google Shape;147;p18"/>
          <p:cNvGrpSpPr/>
          <p:nvPr/>
        </p:nvGrpSpPr>
        <p:grpSpPr>
          <a:xfrm>
            <a:off x="9639400" y="2253688"/>
            <a:ext cx="2265300" cy="1694836"/>
            <a:chOff x="10299977" y="4686188"/>
            <a:chExt cx="2265300" cy="1694836"/>
          </a:xfrm>
        </p:grpSpPr>
        <p:pic>
          <p:nvPicPr>
            <p:cNvPr id="148" name="Google Shape;148;p18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0971390" y="4686188"/>
              <a:ext cx="994427" cy="9563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9" name="Google Shape;149;p18"/>
            <p:cNvSpPr txBox="1"/>
            <p:nvPr/>
          </p:nvSpPr>
          <p:spPr>
            <a:xfrm>
              <a:off x="10299977" y="5922324"/>
              <a:ext cx="2265300" cy="45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r>
                <a:rPr lang="es-AR" sz="2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-</a:t>
              </a:r>
              <a:r>
                <a:rPr lang="es-AR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55</a:t>
              </a:r>
              <a:r>
                <a:rPr lang="es-AR" sz="2400">
                  <a:solidFill>
                    <a:schemeClr val="dk1"/>
                  </a:solidFill>
                </a:rPr>
                <a:t> тыс. тонн</a:t>
              </a:r>
              <a:r>
                <a:rPr lang="es-AR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br>
                <a:rPr lang="es-AR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es-AR" sz="2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CO</a:t>
              </a:r>
              <a:r>
                <a:rPr lang="es-AR" sz="2400" b="0" i="0" u="none" strike="noStrike" cap="none" baseline="-25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r>
                <a:rPr lang="es-AR" sz="2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/</a:t>
              </a:r>
              <a:r>
                <a:rPr lang="es-AR" sz="2400">
                  <a:solidFill>
                    <a:schemeClr val="dk1"/>
                  </a:solidFill>
                </a:rPr>
                <a:t>год</a:t>
              </a: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9"/>
          <p:cNvSpPr txBox="1"/>
          <p:nvPr/>
        </p:nvSpPr>
        <p:spPr>
          <a:xfrm>
            <a:off x="6913983" y="617953"/>
            <a:ext cx="431173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Arial"/>
              <a:buNone/>
            </a:pPr>
            <a:r>
              <a:rPr lang="es-AR" sz="2800" b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Развитие пригородных поездов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6" name="Google Shape;156;p19"/>
          <p:cNvCxnSpPr/>
          <p:nvPr/>
        </p:nvCxnSpPr>
        <p:spPr>
          <a:xfrm>
            <a:off x="6997959" y="1996751"/>
            <a:ext cx="5194041" cy="0"/>
          </a:xfrm>
          <a:prstGeom prst="straightConnector1">
            <a:avLst/>
          </a:prstGeom>
          <a:noFill/>
          <a:ln w="15875" cap="flat" cmpd="sng">
            <a:solidFill>
              <a:srgbClr val="323F4F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57" name="Google Shape;157;p19"/>
          <p:cNvGrpSpPr/>
          <p:nvPr/>
        </p:nvGrpSpPr>
        <p:grpSpPr>
          <a:xfrm>
            <a:off x="6997950" y="4710611"/>
            <a:ext cx="2029200" cy="1672339"/>
            <a:chOff x="6997950" y="4565274"/>
            <a:chExt cx="2029200" cy="1672339"/>
          </a:xfrm>
        </p:grpSpPr>
        <p:pic>
          <p:nvPicPr>
            <p:cNvPr id="158" name="Google Shape;158;p1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587388" y="4565274"/>
              <a:ext cx="927036" cy="9672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9" name="Google Shape;159;p19"/>
            <p:cNvSpPr txBox="1"/>
            <p:nvPr/>
          </p:nvSpPr>
          <p:spPr>
            <a:xfrm>
              <a:off x="6997950" y="5727013"/>
              <a:ext cx="2029200" cy="510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r>
                <a:rPr lang="es-AR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1,3 </a:t>
              </a:r>
              <a:r>
                <a:rPr lang="es-AR" sz="2400">
                  <a:solidFill>
                    <a:schemeClr val="dk1"/>
                  </a:solidFill>
                </a:rPr>
                <a:t>млн</a:t>
              </a:r>
              <a:r>
                <a:rPr lang="es-AR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s-AR" sz="2400">
                  <a:solidFill>
                    <a:schemeClr val="dk1"/>
                  </a:solidFill>
                </a:rPr>
                <a:t>пассажиров</a:t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0" name="Google Shape;160;p19"/>
          <p:cNvGrpSpPr/>
          <p:nvPr/>
        </p:nvGrpSpPr>
        <p:grpSpPr>
          <a:xfrm>
            <a:off x="6646776" y="2295473"/>
            <a:ext cx="1975188" cy="1630313"/>
            <a:chOff x="6807342" y="4603317"/>
            <a:chExt cx="1975188" cy="1630313"/>
          </a:xfrm>
        </p:grpSpPr>
        <p:pic>
          <p:nvPicPr>
            <p:cNvPr id="161" name="Google Shape;161;p1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271101" y="4603317"/>
              <a:ext cx="1007942" cy="10516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2" name="Google Shape;162;p19"/>
            <p:cNvSpPr txBox="1"/>
            <p:nvPr/>
          </p:nvSpPr>
          <p:spPr>
            <a:xfrm>
              <a:off x="6807342" y="5722949"/>
              <a:ext cx="1975188" cy="5106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r>
                <a:rPr lang="es-AR" sz="2400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3 </a:t>
              </a:r>
              <a:r>
                <a:rPr lang="ru-RU" sz="2400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минуты</a:t>
              </a:r>
              <a:r>
                <a:rPr lang="es-AR" sz="2400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s-AR" sz="24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/>
              </a:r>
              <a:br>
                <a:rPr lang="es-AR" sz="24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es-AR" sz="2400" dirty="0">
                  <a:solidFill>
                    <a:schemeClr val="dk1"/>
                  </a:solidFill>
                </a:rPr>
                <a:t>интервал</a:t>
              </a:r>
              <a:endParaRPr dirty="0"/>
            </a:p>
          </p:txBody>
        </p:sp>
      </p:grpSp>
      <p:grpSp>
        <p:nvGrpSpPr>
          <p:cNvPr id="163" name="Google Shape;163;p19"/>
          <p:cNvGrpSpPr/>
          <p:nvPr/>
        </p:nvGrpSpPr>
        <p:grpSpPr>
          <a:xfrm>
            <a:off x="8300100" y="2292726"/>
            <a:ext cx="1966800" cy="1635724"/>
            <a:chOff x="8369812" y="2596893"/>
            <a:chExt cx="1966800" cy="1635724"/>
          </a:xfrm>
        </p:grpSpPr>
        <p:sp>
          <p:nvSpPr>
            <p:cNvPr id="164" name="Google Shape;164;p19"/>
            <p:cNvSpPr txBox="1"/>
            <p:nvPr/>
          </p:nvSpPr>
          <p:spPr>
            <a:xfrm>
              <a:off x="8369812" y="3722017"/>
              <a:ext cx="1966800" cy="510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r>
                <a:rPr lang="es-AR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+23</a:t>
              </a:r>
              <a:br>
                <a:rPr lang="es-AR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es-AR" sz="2200">
                  <a:solidFill>
                    <a:schemeClr val="dk1"/>
                  </a:solidFill>
                </a:rPr>
                <a:t>пересечения</a:t>
              </a:r>
              <a:endParaRPr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65" name="Google Shape;165;p1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978376" y="2596893"/>
              <a:ext cx="927036" cy="82258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6" name="Google Shape;166;p19"/>
          <p:cNvGrpSpPr/>
          <p:nvPr/>
        </p:nvGrpSpPr>
        <p:grpSpPr>
          <a:xfrm>
            <a:off x="10059101" y="2371212"/>
            <a:ext cx="1966806" cy="1562880"/>
            <a:chOff x="10034879" y="2753865"/>
            <a:chExt cx="1966806" cy="1562880"/>
          </a:xfrm>
        </p:grpSpPr>
        <p:sp>
          <p:nvSpPr>
            <p:cNvPr id="167" name="Google Shape;167;p19"/>
            <p:cNvSpPr txBox="1"/>
            <p:nvPr/>
          </p:nvSpPr>
          <p:spPr>
            <a:xfrm>
              <a:off x="10034879" y="3806064"/>
              <a:ext cx="1966806" cy="5106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r>
                <a:rPr lang="es-AR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+23 </a:t>
              </a:r>
              <a:r>
                <a:rPr lang="es-AR" sz="2400">
                  <a:solidFill>
                    <a:schemeClr val="dk1"/>
                  </a:solidFill>
                </a:rPr>
                <a:t>ж/д переезда</a:t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68" name="Google Shape;168;p1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0646950" y="2753865"/>
              <a:ext cx="725900" cy="61701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69" name="Google Shape;169;p1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94294" y="0"/>
            <a:ext cx="601316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0" name="Google Shape;170;p19"/>
          <p:cNvGrpSpPr/>
          <p:nvPr/>
        </p:nvGrpSpPr>
        <p:grpSpPr>
          <a:xfrm>
            <a:off x="9609095" y="4676429"/>
            <a:ext cx="1616623" cy="1745442"/>
            <a:chOff x="9440362" y="4637585"/>
            <a:chExt cx="1616623" cy="1745442"/>
          </a:xfrm>
        </p:grpSpPr>
        <p:sp>
          <p:nvSpPr>
            <p:cNvPr id="171" name="Google Shape;171;p19"/>
            <p:cNvSpPr txBox="1"/>
            <p:nvPr/>
          </p:nvSpPr>
          <p:spPr>
            <a:xfrm>
              <a:off x="9440362" y="5872346"/>
              <a:ext cx="1616623" cy="5106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r>
                <a:rPr lang="es-AR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9</a:t>
              </a:r>
              <a:r>
                <a:rPr lang="es-AR" sz="2400">
                  <a:solidFill>
                    <a:schemeClr val="dk1"/>
                  </a:solidFill>
                </a:rPr>
                <a:t> км путей</a:t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72" name="Google Shape;172;p19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9762582" y="4637585"/>
              <a:ext cx="972181" cy="104023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0"/>
          <p:cNvSpPr txBox="1"/>
          <p:nvPr/>
        </p:nvSpPr>
        <p:spPr>
          <a:xfrm>
            <a:off x="6913983" y="617953"/>
            <a:ext cx="431173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Arial"/>
              <a:buNone/>
            </a:pPr>
            <a:r>
              <a:rPr lang="es-AR" sz="2800" b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Развитие пригородных поездов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9" name="Google Shape;179;p20"/>
          <p:cNvCxnSpPr/>
          <p:nvPr/>
        </p:nvCxnSpPr>
        <p:spPr>
          <a:xfrm>
            <a:off x="6997959" y="1996751"/>
            <a:ext cx="5194041" cy="0"/>
          </a:xfrm>
          <a:prstGeom prst="straightConnector1">
            <a:avLst/>
          </a:prstGeom>
          <a:noFill/>
          <a:ln w="15875" cap="flat" cmpd="sng">
            <a:solidFill>
              <a:srgbClr val="323F4F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80" name="Google Shape;180;p20"/>
          <p:cNvGrpSpPr/>
          <p:nvPr/>
        </p:nvGrpSpPr>
        <p:grpSpPr>
          <a:xfrm>
            <a:off x="6997950" y="4710611"/>
            <a:ext cx="2042700" cy="1672339"/>
            <a:chOff x="6997950" y="4565274"/>
            <a:chExt cx="2042700" cy="1672339"/>
          </a:xfrm>
        </p:grpSpPr>
        <p:pic>
          <p:nvPicPr>
            <p:cNvPr id="181" name="Google Shape;181;p2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587388" y="4565274"/>
              <a:ext cx="927036" cy="9672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2" name="Google Shape;182;p20"/>
            <p:cNvSpPr txBox="1"/>
            <p:nvPr/>
          </p:nvSpPr>
          <p:spPr>
            <a:xfrm>
              <a:off x="6997950" y="5727013"/>
              <a:ext cx="2042700" cy="510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r>
                <a:rPr lang="es-AR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1,3 </a:t>
              </a:r>
              <a:r>
                <a:rPr lang="es-AR" sz="2400">
                  <a:solidFill>
                    <a:schemeClr val="dk1"/>
                  </a:solidFill>
                </a:rPr>
                <a:t>млн</a:t>
              </a:r>
              <a:r>
                <a:rPr lang="es-AR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s-AR" sz="2400">
                  <a:solidFill>
                    <a:schemeClr val="dk1"/>
                  </a:solidFill>
                </a:rPr>
                <a:t>пассажиров</a:t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" name="Google Shape;183;p20"/>
          <p:cNvGrpSpPr/>
          <p:nvPr/>
        </p:nvGrpSpPr>
        <p:grpSpPr>
          <a:xfrm>
            <a:off x="6646776" y="2295473"/>
            <a:ext cx="1975188" cy="1630313"/>
            <a:chOff x="6807342" y="4603317"/>
            <a:chExt cx="1975188" cy="1630313"/>
          </a:xfrm>
        </p:grpSpPr>
        <p:pic>
          <p:nvPicPr>
            <p:cNvPr id="184" name="Google Shape;184;p2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271101" y="4603317"/>
              <a:ext cx="1007942" cy="10516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5" name="Google Shape;185;p20"/>
            <p:cNvSpPr txBox="1"/>
            <p:nvPr/>
          </p:nvSpPr>
          <p:spPr>
            <a:xfrm>
              <a:off x="6807342" y="5722949"/>
              <a:ext cx="1975188" cy="5106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r>
                <a:rPr lang="es-AR" sz="2400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r>
                <a:rPr lang="ru-RU" sz="2400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минуты</a:t>
              </a:r>
              <a:r>
                <a:rPr lang="es-AR" sz="2400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s-AR" sz="24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/>
              </a:r>
              <a:br>
                <a:rPr lang="es-AR" sz="24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es-AR" sz="2400" dirty="0">
                  <a:solidFill>
                    <a:schemeClr val="dk1"/>
                  </a:solidFill>
                </a:rPr>
                <a:t>интервал</a:t>
              </a:r>
              <a:endParaRPr dirty="0"/>
            </a:p>
          </p:txBody>
        </p:sp>
      </p:grpSp>
      <p:grpSp>
        <p:nvGrpSpPr>
          <p:cNvPr id="186" name="Google Shape;186;p20"/>
          <p:cNvGrpSpPr/>
          <p:nvPr/>
        </p:nvGrpSpPr>
        <p:grpSpPr>
          <a:xfrm>
            <a:off x="8340075" y="2292726"/>
            <a:ext cx="1966800" cy="1635724"/>
            <a:chOff x="8409787" y="2596893"/>
            <a:chExt cx="1966800" cy="1635724"/>
          </a:xfrm>
        </p:grpSpPr>
        <p:sp>
          <p:nvSpPr>
            <p:cNvPr id="187" name="Google Shape;187;p20"/>
            <p:cNvSpPr txBox="1"/>
            <p:nvPr/>
          </p:nvSpPr>
          <p:spPr>
            <a:xfrm>
              <a:off x="8409787" y="3722017"/>
              <a:ext cx="1966800" cy="510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r>
                <a:rPr lang="es-AR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+23</a:t>
              </a:r>
              <a:br>
                <a:rPr lang="es-AR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es-AR" sz="2200">
                  <a:solidFill>
                    <a:schemeClr val="dk1"/>
                  </a:solidFill>
                </a:rPr>
                <a:t>пересечения</a:t>
              </a:r>
              <a:endParaRPr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88" name="Google Shape;188;p2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978376" y="2596893"/>
              <a:ext cx="927036" cy="82258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89" name="Google Shape;189;p20"/>
          <p:cNvGrpSpPr/>
          <p:nvPr/>
        </p:nvGrpSpPr>
        <p:grpSpPr>
          <a:xfrm>
            <a:off x="10059101" y="2371212"/>
            <a:ext cx="1966806" cy="1562880"/>
            <a:chOff x="10034879" y="2753865"/>
            <a:chExt cx="1966806" cy="1562880"/>
          </a:xfrm>
        </p:grpSpPr>
        <p:sp>
          <p:nvSpPr>
            <p:cNvPr id="190" name="Google Shape;190;p20"/>
            <p:cNvSpPr txBox="1"/>
            <p:nvPr/>
          </p:nvSpPr>
          <p:spPr>
            <a:xfrm>
              <a:off x="10034879" y="3806064"/>
              <a:ext cx="1966806" cy="5106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r>
                <a:rPr lang="es-AR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+23 </a:t>
              </a:r>
              <a:r>
                <a:rPr lang="es-AR" sz="2400">
                  <a:solidFill>
                    <a:schemeClr val="dk1"/>
                  </a:solidFill>
                </a:rPr>
                <a:t>ж/д переезда</a:t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91" name="Google Shape;191;p20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0646950" y="2753865"/>
              <a:ext cx="725900" cy="61701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92" name="Google Shape;192;p20"/>
          <p:cNvGrpSpPr/>
          <p:nvPr/>
        </p:nvGrpSpPr>
        <p:grpSpPr>
          <a:xfrm>
            <a:off x="9609095" y="4676429"/>
            <a:ext cx="1616623" cy="1745442"/>
            <a:chOff x="9440362" y="4637585"/>
            <a:chExt cx="1616623" cy="1745442"/>
          </a:xfrm>
        </p:grpSpPr>
        <p:sp>
          <p:nvSpPr>
            <p:cNvPr id="193" name="Google Shape;193;p20"/>
            <p:cNvSpPr txBox="1"/>
            <p:nvPr/>
          </p:nvSpPr>
          <p:spPr>
            <a:xfrm>
              <a:off x="9440362" y="5872346"/>
              <a:ext cx="1616623" cy="5106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r>
                <a:rPr lang="es-AR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9</a:t>
              </a:r>
              <a:r>
                <a:rPr lang="es-AR" sz="2400">
                  <a:solidFill>
                    <a:schemeClr val="dk1"/>
                  </a:solidFill>
                </a:rPr>
                <a:t> км путей</a:t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94" name="Google Shape;194;p20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9762582" y="4637585"/>
              <a:ext cx="972181" cy="104023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95" name="Google Shape;195;p2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96398" y="0"/>
            <a:ext cx="6011056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290" y="-46594"/>
            <a:ext cx="8145704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2" name="Google Shape;202;p21"/>
          <p:cNvCxnSpPr/>
          <p:nvPr/>
        </p:nvCxnSpPr>
        <p:spPr>
          <a:xfrm>
            <a:off x="8598993" y="1996751"/>
            <a:ext cx="3593007" cy="0"/>
          </a:xfrm>
          <a:prstGeom prst="straightConnector1">
            <a:avLst/>
          </a:prstGeom>
          <a:noFill/>
          <a:ln w="15875" cap="flat" cmpd="sng">
            <a:solidFill>
              <a:srgbClr val="323F4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03" name="Google Shape;203;p21"/>
          <p:cNvSpPr txBox="1"/>
          <p:nvPr/>
        </p:nvSpPr>
        <p:spPr>
          <a:xfrm>
            <a:off x="8098295" y="540434"/>
            <a:ext cx="4240800" cy="13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000"/>
              <a:buFont typeface="Arial"/>
              <a:buNone/>
            </a:pPr>
            <a:r>
              <a:rPr lang="ru-RU" sz="3200" b="1" dirty="0" smtClean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Усиленная</a:t>
            </a:r>
            <a:r>
              <a:rPr lang="es-AR" sz="3200" b="1" dirty="0" smtClean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AR" sz="3200" b="1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Велосипедная Инфраструктура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4" name="Google Shape;204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85675" y="4997506"/>
            <a:ext cx="810762" cy="693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399584" y="4997504"/>
            <a:ext cx="766040" cy="717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567895" y="2417004"/>
            <a:ext cx="810762" cy="845895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21"/>
          <p:cNvSpPr txBox="1"/>
          <p:nvPr/>
        </p:nvSpPr>
        <p:spPr>
          <a:xfrm>
            <a:off x="8803841" y="5665882"/>
            <a:ext cx="19575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000"/>
              <a:buFont typeface="Arial"/>
              <a:buNone/>
            </a:pPr>
            <a:r>
              <a:rPr lang="es-AR" sz="2000" b="1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400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000"/>
              <a:buFont typeface="Arial"/>
              <a:buNone/>
            </a:pPr>
            <a:r>
              <a:rPr lang="es-AR" sz="2000" b="1" dirty="0">
                <a:solidFill>
                  <a:srgbClr val="3F3F3F"/>
                </a:solidFill>
              </a:rPr>
              <a:t>станций</a:t>
            </a:r>
            <a:endParaRPr sz="9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21"/>
          <p:cNvSpPr txBox="1"/>
          <p:nvPr/>
        </p:nvSpPr>
        <p:spPr>
          <a:xfrm>
            <a:off x="10443050" y="5671600"/>
            <a:ext cx="18960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000"/>
              <a:buFont typeface="Arial"/>
              <a:buNone/>
            </a:pPr>
            <a:r>
              <a:rPr lang="es-AR" sz="20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r>
              <a:rPr lang="es-AR" sz="2000" b="1">
                <a:solidFill>
                  <a:srgbClr val="3F3F3F"/>
                </a:solidFill>
              </a:rPr>
              <a:t> тыс</a:t>
            </a:r>
            <a:r>
              <a:rPr lang="es-AR" sz="20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br>
              <a:rPr lang="es-AR" sz="20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AR" sz="2000" b="1">
                <a:solidFill>
                  <a:srgbClr val="3F3F3F"/>
                </a:solidFill>
              </a:rPr>
              <a:t>велосипедов</a:t>
            </a:r>
            <a:endParaRPr sz="9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21"/>
          <p:cNvSpPr txBox="1"/>
          <p:nvPr/>
        </p:nvSpPr>
        <p:spPr>
          <a:xfrm>
            <a:off x="7706825" y="3199925"/>
            <a:ext cx="25329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000"/>
              <a:buFont typeface="Arial"/>
              <a:buNone/>
            </a:pPr>
            <a:r>
              <a:rPr lang="es-AR" sz="2400" b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45</a:t>
            </a:r>
            <a:r>
              <a:rPr lang="es-AR" sz="24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es-AR" sz="2400" b="1">
                <a:solidFill>
                  <a:srgbClr val="3F3F3F"/>
                </a:solidFill>
              </a:rPr>
              <a:t> тыс.</a:t>
            </a:r>
            <a:r>
              <a:rPr lang="es-AR" sz="24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AR" sz="2400" b="1">
                <a:solidFill>
                  <a:srgbClr val="3F3F3F"/>
                </a:solidFill>
              </a:rPr>
              <a:t>пользователей</a:t>
            </a:r>
            <a:endParaRPr sz="1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21"/>
          <p:cNvSpPr txBox="1"/>
          <p:nvPr/>
        </p:nvSpPr>
        <p:spPr>
          <a:xfrm>
            <a:off x="10033427" y="2486008"/>
            <a:ext cx="1736414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000"/>
              <a:buFont typeface="Arial"/>
              <a:buNone/>
            </a:pPr>
            <a:r>
              <a:rPr lang="es-AR" sz="4000" b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AR" sz="4000" b="1">
                <a:solidFill>
                  <a:srgbClr val="3F3F3F"/>
                </a:solidFill>
                <a:latin typeface="Arial Black"/>
                <a:ea typeface="Arial Black"/>
                <a:cs typeface="Arial Black"/>
                <a:sym typeface="Arial Black"/>
              </a:rPr>
              <a:t>5</a:t>
            </a:r>
            <a:r>
              <a:rPr lang="es-AR" sz="4000" b="1" i="0" u="none" strike="noStrike" cap="none">
                <a:solidFill>
                  <a:srgbClr val="3F3F3F"/>
                </a:solidFill>
                <a:latin typeface="Arial Black"/>
                <a:ea typeface="Arial Black"/>
                <a:cs typeface="Arial Black"/>
                <a:sym typeface="Arial Black"/>
              </a:rPr>
              <a:t>%</a:t>
            </a:r>
            <a:endParaRPr sz="1400" b="1" i="0" u="none" strike="noStrike" cap="non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11" name="Google Shape;211;p21"/>
          <p:cNvSpPr txBox="1"/>
          <p:nvPr/>
        </p:nvSpPr>
        <p:spPr>
          <a:xfrm>
            <a:off x="10165624" y="3134689"/>
            <a:ext cx="18960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000"/>
              <a:buFont typeface="Arial"/>
              <a:buNone/>
            </a:pPr>
            <a:r>
              <a:rPr lang="ru-RU" sz="1700" b="1" dirty="0" smtClean="0">
                <a:solidFill>
                  <a:srgbClr val="3F3F3F"/>
                </a:solidFill>
              </a:rPr>
              <a:t>Доля в модальном распределении</a:t>
            </a:r>
            <a:endParaRPr sz="17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21"/>
          <p:cNvSpPr txBox="1"/>
          <p:nvPr/>
        </p:nvSpPr>
        <p:spPr>
          <a:xfrm>
            <a:off x="7751075" y="5460896"/>
            <a:ext cx="154045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000"/>
              <a:buFont typeface="Arial"/>
              <a:buNone/>
            </a:pPr>
            <a:r>
              <a:rPr lang="es-AR" sz="2000" b="1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250</a:t>
            </a:r>
            <a:r>
              <a:rPr lang="es-AR" sz="2000" b="1" dirty="0">
                <a:solidFill>
                  <a:srgbClr val="3F3F3F"/>
                </a:solidFill>
              </a:rPr>
              <a:t> км </a:t>
            </a:r>
            <a:r>
              <a:rPr lang="es-AR" sz="2000" b="1" dirty="0" smtClean="0">
                <a:solidFill>
                  <a:srgbClr val="3F3F3F"/>
                </a:solidFill>
              </a:rPr>
              <a:t>вело</a:t>
            </a:r>
            <a:endParaRPr lang="ru-RU" sz="2000" b="1" dirty="0" smtClean="0">
              <a:solidFill>
                <a:srgbClr val="3F3F3F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000"/>
              <a:buFont typeface="Arial"/>
              <a:buNone/>
            </a:pPr>
            <a:r>
              <a:rPr lang="ru-RU" sz="2000" b="1" dirty="0">
                <a:solidFill>
                  <a:srgbClr val="3F3F3F"/>
                </a:solidFill>
              </a:rPr>
              <a:t>д</a:t>
            </a:r>
            <a:r>
              <a:rPr lang="es-AR" sz="2000" b="1" dirty="0" smtClean="0">
                <a:solidFill>
                  <a:srgbClr val="3F3F3F"/>
                </a:solidFill>
              </a:rPr>
              <a:t>орожек</a:t>
            </a:r>
            <a:endParaRPr sz="9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3" name="Google Shape;213;p2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571783" y="4153279"/>
            <a:ext cx="1417776" cy="13728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22" descr="Image result for sub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616273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22"/>
          <p:cNvSpPr txBox="1"/>
          <p:nvPr/>
        </p:nvSpPr>
        <p:spPr>
          <a:xfrm>
            <a:off x="6913982" y="617953"/>
            <a:ext cx="431173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Arial"/>
              <a:buNone/>
            </a:pPr>
            <a:r>
              <a:rPr lang="es-AR" sz="2800" b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Улучшенная система метро</a:t>
            </a:r>
            <a:endParaRPr/>
          </a:p>
        </p:txBody>
      </p:sp>
      <p:cxnSp>
        <p:nvCxnSpPr>
          <p:cNvPr id="221" name="Google Shape;221;p22"/>
          <p:cNvCxnSpPr/>
          <p:nvPr/>
        </p:nvCxnSpPr>
        <p:spPr>
          <a:xfrm>
            <a:off x="6997959" y="1996751"/>
            <a:ext cx="5194041" cy="0"/>
          </a:xfrm>
          <a:prstGeom prst="straightConnector1">
            <a:avLst/>
          </a:prstGeom>
          <a:noFill/>
          <a:ln w="15875" cap="flat" cmpd="sng">
            <a:solidFill>
              <a:srgbClr val="323F4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2" name="Google Shape;222;p22"/>
          <p:cNvCxnSpPr/>
          <p:nvPr/>
        </p:nvCxnSpPr>
        <p:spPr>
          <a:xfrm>
            <a:off x="6997958" y="1996751"/>
            <a:ext cx="5194041" cy="0"/>
          </a:xfrm>
          <a:prstGeom prst="straightConnector1">
            <a:avLst/>
          </a:prstGeom>
          <a:noFill/>
          <a:ln w="15875" cap="flat" cmpd="sng">
            <a:solidFill>
              <a:srgbClr val="323F4F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223" name="Google Shape;223;p22"/>
          <p:cNvGrpSpPr/>
          <p:nvPr/>
        </p:nvGrpSpPr>
        <p:grpSpPr>
          <a:xfrm>
            <a:off x="9594975" y="2227517"/>
            <a:ext cx="2084700" cy="1649683"/>
            <a:chOff x="9664849" y="2070908"/>
            <a:chExt cx="2084700" cy="1649683"/>
          </a:xfrm>
        </p:grpSpPr>
        <p:pic>
          <p:nvPicPr>
            <p:cNvPr id="224" name="Google Shape;224;p2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0154514" y="2070908"/>
              <a:ext cx="927036" cy="9672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5" name="Google Shape;225;p22"/>
            <p:cNvSpPr txBox="1"/>
            <p:nvPr/>
          </p:nvSpPr>
          <p:spPr>
            <a:xfrm>
              <a:off x="9664849" y="3209991"/>
              <a:ext cx="2084700" cy="510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r>
                <a:rPr lang="es-AR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+450</a:t>
              </a:r>
              <a:r>
                <a:rPr lang="es-AR" sz="2400">
                  <a:solidFill>
                    <a:schemeClr val="dk1"/>
                  </a:solidFill>
                </a:rPr>
                <a:t> тыс.</a:t>
              </a:r>
              <a:r>
                <a:rPr lang="es-AR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/>
              </a:r>
              <a:br>
                <a:rPr lang="es-AR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es-AR" sz="2400">
                  <a:solidFill>
                    <a:schemeClr val="dk1"/>
                  </a:solidFill>
                </a:rPr>
                <a:t>пассажиров ежедневно</a:t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6" name="Google Shape;226;p22"/>
          <p:cNvGrpSpPr/>
          <p:nvPr/>
        </p:nvGrpSpPr>
        <p:grpSpPr>
          <a:xfrm>
            <a:off x="6997959" y="2213662"/>
            <a:ext cx="2200346" cy="1677477"/>
            <a:chOff x="6997959" y="2249645"/>
            <a:chExt cx="2200346" cy="1677477"/>
          </a:xfrm>
        </p:grpSpPr>
        <p:pic>
          <p:nvPicPr>
            <p:cNvPr id="227" name="Google Shape;227;p2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594161" y="2249645"/>
              <a:ext cx="1007942" cy="10516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8" name="Google Shape;228;p22"/>
            <p:cNvSpPr txBox="1"/>
            <p:nvPr/>
          </p:nvSpPr>
          <p:spPr>
            <a:xfrm>
              <a:off x="6997959" y="3416441"/>
              <a:ext cx="2200346" cy="5106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r>
                <a:rPr lang="es-AR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3’30” </a:t>
              </a:r>
              <a:r>
                <a:rPr lang="es-AR" sz="2400">
                  <a:solidFill>
                    <a:schemeClr val="dk1"/>
                  </a:solidFill>
                </a:rPr>
                <a:t>интервал</a:t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9" name="Google Shape;229;p22"/>
          <p:cNvGrpSpPr/>
          <p:nvPr/>
        </p:nvGrpSpPr>
        <p:grpSpPr>
          <a:xfrm>
            <a:off x="8285145" y="4861249"/>
            <a:ext cx="3885555" cy="1498776"/>
            <a:chOff x="8733609" y="4743905"/>
            <a:chExt cx="3885555" cy="1498776"/>
          </a:xfrm>
        </p:grpSpPr>
        <p:sp>
          <p:nvSpPr>
            <p:cNvPr id="230" name="Google Shape;230;p22"/>
            <p:cNvSpPr txBox="1"/>
            <p:nvPr/>
          </p:nvSpPr>
          <p:spPr>
            <a:xfrm>
              <a:off x="8733609" y="5732000"/>
              <a:ext cx="1595055" cy="5106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r>
                <a:rPr lang="es-AR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+12 </a:t>
              </a:r>
              <a:r>
                <a:rPr lang="es-AR" sz="2400">
                  <a:solidFill>
                    <a:schemeClr val="dk1"/>
                  </a:solidFill>
                </a:rPr>
                <a:t>станций</a:t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31" name="Google Shape;231;p2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142715" y="4743905"/>
              <a:ext cx="776842" cy="7953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2" name="Google Shape;232;p22"/>
            <p:cNvSpPr txBox="1"/>
            <p:nvPr/>
          </p:nvSpPr>
          <p:spPr>
            <a:xfrm>
              <a:off x="10328664" y="5732006"/>
              <a:ext cx="2290500" cy="510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r>
                <a:rPr lang="es-AR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70% </a:t>
              </a:r>
              <a:br>
                <a:rPr lang="es-AR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es-AR" sz="2000">
                  <a:solidFill>
                    <a:schemeClr val="dk1"/>
                  </a:solidFill>
                </a:rPr>
                <a:t>вагонов с кондиционерами</a:t>
              </a:r>
              <a:endPara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3" name="Google Shape;233;p22"/>
          <p:cNvGrpSpPr/>
          <p:nvPr/>
        </p:nvGrpSpPr>
        <p:grpSpPr>
          <a:xfrm>
            <a:off x="6213034" y="4832550"/>
            <a:ext cx="1800907" cy="1556174"/>
            <a:chOff x="6499524" y="4743905"/>
            <a:chExt cx="1800907" cy="1556174"/>
          </a:xfrm>
        </p:grpSpPr>
        <p:sp>
          <p:nvSpPr>
            <p:cNvPr id="234" name="Google Shape;234;p22"/>
            <p:cNvSpPr txBox="1"/>
            <p:nvPr/>
          </p:nvSpPr>
          <p:spPr>
            <a:xfrm>
              <a:off x="6499524" y="5789398"/>
              <a:ext cx="1800907" cy="5106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r>
                <a:rPr lang="es-AR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+8</a:t>
              </a:r>
              <a:r>
                <a:rPr lang="es-AR" sz="2400">
                  <a:solidFill>
                    <a:schemeClr val="dk1"/>
                  </a:solidFill>
                </a:rPr>
                <a:t> км путей</a:t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35" name="Google Shape;235;p2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037027" y="4743905"/>
              <a:ext cx="725900" cy="7259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6" name="Google Shape;236;p22"/>
          <p:cNvSpPr/>
          <p:nvPr/>
        </p:nvSpPr>
        <p:spPr>
          <a:xfrm>
            <a:off x="10291257" y="4917694"/>
            <a:ext cx="1181820" cy="795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4000" b="1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A/C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606</Words>
  <Application>Microsoft Office PowerPoint</Application>
  <PresentationFormat>Широкоэкранный</PresentationFormat>
  <Paragraphs>230</Paragraphs>
  <Slides>26</Slides>
  <Notes>26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0" baseType="lpstr">
      <vt:lpstr>Arial</vt:lpstr>
      <vt:lpstr>Arial Black</vt:lpstr>
      <vt:lpstr>Calibri</vt:lpstr>
      <vt:lpstr>Tema de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Никифоров Илья Александрович</dc:creator>
  <cp:lastModifiedBy>Никифоров Илья Александрович</cp:lastModifiedBy>
  <cp:revision>2</cp:revision>
  <dcterms:modified xsi:type="dcterms:W3CDTF">2019-04-26T10:44:05Z</dcterms:modified>
</cp:coreProperties>
</file>